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7"/>
  </p:notesMasterIdLst>
  <p:sldIdLst>
    <p:sldId id="273" r:id="rId2"/>
    <p:sldId id="459" r:id="rId3"/>
    <p:sldId id="484" r:id="rId4"/>
    <p:sldId id="485" r:id="rId5"/>
    <p:sldId id="488" r:id="rId6"/>
    <p:sldId id="490" r:id="rId7"/>
    <p:sldId id="486" r:id="rId8"/>
    <p:sldId id="489" r:id="rId9"/>
    <p:sldId id="491" r:id="rId10"/>
    <p:sldId id="492" r:id="rId11"/>
    <p:sldId id="500" r:id="rId12"/>
    <p:sldId id="501" r:id="rId13"/>
    <p:sldId id="497" r:id="rId14"/>
    <p:sldId id="487" r:id="rId15"/>
    <p:sldId id="504" r:id="rId16"/>
    <p:sldId id="619" r:id="rId17"/>
    <p:sldId id="592" r:id="rId18"/>
    <p:sldId id="471" r:id="rId19"/>
    <p:sldId id="557" r:id="rId20"/>
    <p:sldId id="558" r:id="rId21"/>
    <p:sldId id="596" r:id="rId22"/>
    <p:sldId id="506" r:id="rId23"/>
    <p:sldId id="591" r:id="rId24"/>
    <p:sldId id="508" r:id="rId25"/>
    <p:sldId id="503" r:id="rId26"/>
    <p:sldId id="507" r:id="rId27"/>
    <p:sldId id="559" r:id="rId28"/>
    <p:sldId id="560" r:id="rId29"/>
    <p:sldId id="620" r:id="rId30"/>
    <p:sldId id="593" r:id="rId31"/>
    <p:sldId id="509" r:id="rId32"/>
    <p:sldId id="512" r:id="rId33"/>
    <p:sldId id="513" r:id="rId34"/>
    <p:sldId id="514" r:id="rId35"/>
    <p:sldId id="518" r:id="rId36"/>
    <p:sldId id="519" r:id="rId37"/>
    <p:sldId id="520" r:id="rId38"/>
    <p:sldId id="562" r:id="rId39"/>
    <p:sldId id="522" r:id="rId40"/>
    <p:sldId id="523" r:id="rId41"/>
    <p:sldId id="530" r:id="rId42"/>
    <p:sldId id="526" r:id="rId43"/>
    <p:sldId id="531" r:id="rId44"/>
    <p:sldId id="607" r:id="rId45"/>
    <p:sldId id="608" r:id="rId46"/>
    <p:sldId id="502" r:id="rId47"/>
    <p:sldId id="477" r:id="rId48"/>
    <p:sldId id="478" r:id="rId49"/>
    <p:sldId id="479" r:id="rId50"/>
    <p:sldId id="480" r:id="rId51"/>
    <p:sldId id="481" r:id="rId52"/>
    <p:sldId id="482" r:id="rId53"/>
    <p:sldId id="609" r:id="rId54"/>
    <p:sldId id="610" r:id="rId55"/>
    <p:sldId id="535" r:id="rId56"/>
    <p:sldId id="472" r:id="rId57"/>
    <p:sldId id="476" r:id="rId58"/>
    <p:sldId id="473" r:id="rId59"/>
    <p:sldId id="474" r:id="rId60"/>
    <p:sldId id="475" r:id="rId61"/>
    <p:sldId id="585" r:id="rId62"/>
    <p:sldId id="603" r:id="rId63"/>
    <p:sldId id="543" r:id="rId64"/>
    <p:sldId id="544" r:id="rId65"/>
    <p:sldId id="545" r:id="rId66"/>
    <p:sldId id="546" r:id="rId67"/>
    <p:sldId id="547" r:id="rId68"/>
    <p:sldId id="552" r:id="rId69"/>
    <p:sldId id="548" r:id="rId70"/>
    <p:sldId id="555" r:id="rId71"/>
    <p:sldId id="461" r:id="rId72"/>
    <p:sldId id="627" r:id="rId73"/>
    <p:sldId id="449" r:id="rId74"/>
    <p:sldId id="454" r:id="rId75"/>
    <p:sldId id="450" r:id="rId76"/>
    <p:sldId id="455" r:id="rId77"/>
    <p:sldId id="452" r:id="rId78"/>
    <p:sldId id="527" r:id="rId79"/>
    <p:sldId id="528" r:id="rId80"/>
    <p:sldId id="529" r:id="rId81"/>
    <p:sldId id="460" r:id="rId82"/>
    <p:sldId id="462" r:id="rId83"/>
    <p:sldId id="465" r:id="rId84"/>
    <p:sldId id="466" r:id="rId85"/>
    <p:sldId id="464" r:id="rId86"/>
    <p:sldId id="463" r:id="rId87"/>
    <p:sldId id="442" r:id="rId88"/>
    <p:sldId id="444" r:id="rId89"/>
    <p:sldId id="443" r:id="rId90"/>
    <p:sldId id="445" r:id="rId91"/>
    <p:sldId id="446" r:id="rId92"/>
    <p:sldId id="433" r:id="rId93"/>
    <p:sldId id="435" r:id="rId94"/>
    <p:sldId id="436" r:id="rId95"/>
    <p:sldId id="437" r:id="rId96"/>
  </p:sldIdLst>
  <p:sldSz cx="9144000" cy="6858000" type="screen4x3"/>
  <p:notesSz cx="6858000" cy="9144000"/>
  <p:custDataLst>
    <p:tags r:id="rId9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99CCFF"/>
    <a:srgbClr val="FF9900"/>
    <a:srgbClr val="FDA1A8"/>
    <a:srgbClr val="ABFEA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50" autoAdjust="0"/>
    <p:restoredTop sz="83477" autoAdjust="0"/>
  </p:normalViewPr>
  <p:slideViewPr>
    <p:cSldViewPr>
      <p:cViewPr varScale="1">
        <p:scale>
          <a:sx n="163" d="100"/>
          <a:sy n="163" d="100"/>
        </p:scale>
        <p:origin x="16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3B6433-C837-4856-B727-6A2C521EBDBF}" type="datetimeFigureOut">
              <a:rPr lang="pl-PL"/>
              <a:pPr>
                <a:defRPr/>
              </a:pPr>
              <a:t>09.01.2022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32FADF-E04E-4472-BDD9-7DC9458F85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01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2FADF-E04E-4472-BDD9-7DC9458F8530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2310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2FADF-E04E-4472-BDD9-7DC9458F8530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009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215F2C-9F76-422E-8E19-43DE3B3946D6}" type="slidenum">
              <a:rPr lang="en-US" altLang="pl-PL"/>
              <a:pPr/>
              <a:t>17</a:t>
            </a:fld>
            <a:endParaRPr lang="en-US" altLang="pl-PL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181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7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245224"/>
            <a:ext cx="5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C6B-8F60-4AC5-AC0D-ADB4D0339468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8805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245224"/>
            <a:ext cx="5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C6B-8F60-4AC5-AC0D-ADB4D0339468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33681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epny UJ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5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łne tło tytułowy z nazw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141368" cy="194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457200" y="6453335"/>
            <a:ext cx="5698976" cy="28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8458200" y="6245224"/>
            <a:ext cx="514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562C6B-8F60-4AC5-AC0D-ADB4D0339468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76200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łne tło tytułowy z log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95928" y="1700808"/>
            <a:ext cx="6141368" cy="3456384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457200" y="6453335"/>
            <a:ext cx="5698976" cy="2880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8458200" y="6245224"/>
            <a:ext cx="5144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562C6B-8F60-4AC5-AC0D-ADB4D0339468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50729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tłe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5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niebieskie t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27976" cy="648072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6"/>
            <a:ext cx="6059016" cy="268138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245224"/>
            <a:ext cx="5144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562C6B-8F60-4AC5-AC0D-ADB4D0339468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7193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8632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69360" cy="580926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9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4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0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7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1679" y="9901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155976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458200" y="6245224"/>
            <a:ext cx="5144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8562C6B-8F60-4AC5-AC0D-ADB4D0339468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5698976" cy="28803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8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800" y="116632"/>
            <a:ext cx="61413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dirty="0" err="1"/>
              <a:t>Kliknij</a:t>
            </a:r>
            <a:r>
              <a:rPr lang="en-US" altLang="pl-PL" dirty="0"/>
              <a:t>, aby </a:t>
            </a:r>
            <a:r>
              <a:rPr lang="en-US" altLang="pl-PL" dirty="0" err="1"/>
              <a:t>edytować</a:t>
            </a:r>
            <a:r>
              <a:rPr lang="en-US" altLang="pl-PL" dirty="0"/>
              <a:t> </a:t>
            </a:r>
            <a:r>
              <a:rPr lang="en-US" altLang="pl-PL" dirty="0" err="1"/>
              <a:t>styl</a:t>
            </a:r>
            <a:r>
              <a:rPr lang="en-US" altLang="pl-PL" dirty="0"/>
              <a:t> </a:t>
            </a:r>
            <a:r>
              <a:rPr lang="en-US" altLang="pl-PL" dirty="0" err="1"/>
              <a:t>wzorca</a:t>
            </a:r>
            <a:r>
              <a:rPr lang="en-US" altLang="pl-PL" dirty="0"/>
              <a:t> </a:t>
            </a:r>
            <a:r>
              <a:rPr lang="en-US" altLang="pl-PL" dirty="0" err="1"/>
              <a:t>tytułu</a:t>
            </a:r>
            <a:endParaRPr lang="en-US" altLang="pl-P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2296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dirty="0" err="1"/>
              <a:t>Kliknij</a:t>
            </a:r>
            <a:r>
              <a:rPr lang="en-US" altLang="pl-PL" dirty="0"/>
              <a:t>, aby </a:t>
            </a:r>
            <a:r>
              <a:rPr lang="en-US" altLang="pl-PL" dirty="0" err="1"/>
              <a:t>edytować</a:t>
            </a:r>
            <a:r>
              <a:rPr lang="en-US" altLang="pl-PL" dirty="0"/>
              <a:t> style </a:t>
            </a:r>
            <a:r>
              <a:rPr lang="en-US" altLang="pl-PL" dirty="0" err="1"/>
              <a:t>wzorca</a:t>
            </a:r>
            <a:r>
              <a:rPr lang="en-US" altLang="pl-PL" dirty="0"/>
              <a:t> </a:t>
            </a:r>
            <a:r>
              <a:rPr lang="en-US" altLang="pl-PL" dirty="0" err="1"/>
              <a:t>tekstu</a:t>
            </a:r>
            <a:endParaRPr lang="en-US" altLang="pl-PL" dirty="0"/>
          </a:p>
          <a:p>
            <a:pPr lvl="1"/>
            <a:r>
              <a:rPr lang="en-US" altLang="pl-PL" dirty="0" err="1"/>
              <a:t>Drugi</a:t>
            </a:r>
            <a:r>
              <a:rPr lang="en-US" altLang="pl-PL" dirty="0"/>
              <a:t> </a:t>
            </a:r>
            <a:r>
              <a:rPr lang="en-US" altLang="pl-PL" dirty="0" err="1"/>
              <a:t>poziom</a:t>
            </a:r>
            <a:endParaRPr lang="en-US" altLang="pl-PL" dirty="0"/>
          </a:p>
          <a:p>
            <a:pPr lvl="2"/>
            <a:r>
              <a:rPr lang="en-US" altLang="pl-PL" dirty="0" err="1"/>
              <a:t>Trzeci</a:t>
            </a:r>
            <a:r>
              <a:rPr lang="en-US" altLang="pl-PL" dirty="0"/>
              <a:t> </a:t>
            </a:r>
            <a:r>
              <a:rPr lang="en-US" altLang="pl-PL" dirty="0" err="1"/>
              <a:t>poziom</a:t>
            </a:r>
            <a:endParaRPr lang="en-US" altLang="pl-PL" dirty="0"/>
          </a:p>
          <a:p>
            <a:pPr lvl="3"/>
            <a:r>
              <a:rPr lang="en-US" altLang="pl-PL" dirty="0" err="1"/>
              <a:t>Czwarty</a:t>
            </a:r>
            <a:r>
              <a:rPr lang="en-US" altLang="pl-PL" dirty="0"/>
              <a:t> </a:t>
            </a:r>
            <a:r>
              <a:rPr lang="en-US" altLang="pl-PL" dirty="0" err="1"/>
              <a:t>poziom</a:t>
            </a:r>
            <a:endParaRPr lang="en-US" altLang="pl-PL" dirty="0"/>
          </a:p>
          <a:p>
            <a:pPr lvl="4"/>
            <a:r>
              <a:rPr lang="en-US" altLang="pl-PL" dirty="0" err="1"/>
              <a:t>Piąty</a:t>
            </a:r>
            <a:r>
              <a:rPr lang="en-US" altLang="pl-PL" dirty="0"/>
              <a:t> </a:t>
            </a:r>
            <a:r>
              <a:rPr lang="en-US" altLang="pl-PL" dirty="0" err="1"/>
              <a:t>poziom</a:t>
            </a:r>
            <a:endParaRPr lang="en-US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5698976" cy="2880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Lekarski UJ CM: Repetytorium 2020/21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6" r:id="rId12"/>
    <p:sldLayoutId id="2147483751" r:id="rId13"/>
    <p:sldLayoutId id="2147483752" r:id="rId14"/>
    <p:sldLayoutId id="2147483753" r:id="rId15"/>
    <p:sldLayoutId id="2147483755" r:id="rId16"/>
    <p:sldLayoutId id="2147483758" r:id="rId1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Repetytorium nauk klinicznych</a:t>
            </a:r>
            <a:br>
              <a:rPr lang="pl-PL" sz="4000" dirty="0"/>
            </a:br>
            <a:r>
              <a:rPr lang="pl-PL" sz="4000" dirty="0"/>
              <a:t>Najczęstsze infekcje </a:t>
            </a:r>
            <a:r>
              <a:rPr lang="pl-PL" sz="4000" dirty="0" err="1"/>
              <a:t>pozaszpitalne</a:t>
            </a:r>
            <a:endParaRPr lang="pl-PL" sz="4000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2771800" y="4725144"/>
            <a:ext cx="6141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endParaRPr lang="pl-PL" sz="1800" dirty="0"/>
          </a:p>
        </p:txBody>
      </p:sp>
      <p:sp>
        <p:nvSpPr>
          <p:cNvPr id="4" name="Symbol zastępczy stopki 2">
            <a:extLst>
              <a:ext uri="{FF2B5EF4-FFF2-40B4-BE49-F238E27FC236}">
                <a16:creationId xmlns:a16="http://schemas.microsoft.com/office/drawing/2014/main" id="{BE86C24F-908F-43D6-B42B-F690D3484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5733256"/>
            <a:ext cx="5698976" cy="1008112"/>
          </a:xfrm>
        </p:spPr>
        <p:txBody>
          <a:bodyPr/>
          <a:lstStyle/>
          <a:p>
            <a:pPr>
              <a:defRPr/>
            </a:pPr>
            <a:r>
              <a:rPr lang="pl-PL" dirty="0"/>
              <a:t>Dr n. med. Grzegorz Margas</a:t>
            </a:r>
          </a:p>
          <a:p>
            <a:pPr>
              <a:defRPr/>
            </a:pPr>
            <a:r>
              <a:rPr lang="pl-PL" dirty="0"/>
              <a:t>Katedra Medycyny Rodzinnej</a:t>
            </a:r>
          </a:p>
          <a:p>
            <a:pPr>
              <a:defRPr/>
            </a:pPr>
            <a:r>
              <a:rPr lang="pl-PL" dirty="0"/>
              <a:t>Wydział Lekarski UJ CM: Repetytorium 2021/22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2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67" y="949678"/>
            <a:ext cx="7680677" cy="1162756"/>
          </a:xfrm>
        </p:spPr>
        <p:txBody>
          <a:bodyPr/>
          <a:lstStyle/>
          <a:p>
            <a:pPr>
              <a:defRPr/>
            </a:pPr>
            <a:r>
              <a:rPr lang="pl-PL" sz="2134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Ocena prawdopodobieństwa zakażenia paciorkowcami </a:t>
            </a:r>
            <a:br>
              <a:rPr lang="pl-PL" sz="2134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134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zapaleniu gardła wg </a:t>
            </a:r>
            <a:r>
              <a:rPr lang="pl-PL" sz="2134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Centora</a:t>
            </a:r>
            <a:r>
              <a:rPr lang="pl-PL" sz="2134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l-PL" sz="2134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McIssaca</a:t>
            </a:r>
            <a:endParaRPr lang="pl-PL" sz="2134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457"/>
              </p:ext>
            </p:extLst>
          </p:nvPr>
        </p:nvGraphicFramePr>
        <p:xfrm>
          <a:off x="539045" y="2401711"/>
          <a:ext cx="8192911" cy="3783212"/>
        </p:xfrm>
        <a:graphic>
          <a:graphicData uri="http://schemas.openxmlformats.org/drawingml/2006/table">
            <a:tbl>
              <a:tblPr/>
              <a:tblGrid>
                <a:gridCol w="1031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punktów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Odsetek chorych z potwierdzonym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zakażeniem S. </a:t>
                      </a:r>
                      <a:r>
                        <a:rPr kumimoji="0" lang="pl-PL" altLang="pl-P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pyogenes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Sugerowany sposób postępowania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2-3%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 wymaga działań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4-6%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10-12%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Badanie bakteriologiczne: wymaz lub szybki test i w zależności od wyniku decyzja o leczeniu 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27-28%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38-63%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Antybiotykoterapia z równoległą diagnostyką bakteriologiczną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 przypadku ujemnego wyniku badania bakteriologicznego uzasadnione jest odstawienie antybiotyku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2903240" y="0"/>
            <a:ext cx="60693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/>
              <a:t>Ostre zapalenie gardła </a:t>
            </a:r>
            <a:br>
              <a:rPr lang="pl-PL" sz="3200" kern="0"/>
            </a:br>
            <a:r>
              <a:rPr lang="pl-PL" sz="3200" kern="0"/>
              <a:t>i migdałków</a:t>
            </a:r>
            <a:endParaRPr lang="pl-PL" sz="32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04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9072" cy="518457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Leczenie </a:t>
            </a:r>
          </a:p>
          <a:p>
            <a:r>
              <a:rPr lang="pl-PL" sz="2800" dirty="0"/>
              <a:t>Zakażenie paciorkowcowe</a:t>
            </a:r>
          </a:p>
          <a:p>
            <a:r>
              <a:rPr lang="pl-PL" sz="2800" dirty="0" err="1"/>
              <a:t>Fenoksymetylopenicylina</a:t>
            </a:r>
            <a:r>
              <a:rPr lang="pl-PL" sz="2800" dirty="0"/>
              <a:t> 2-3 mln j/dobę. w dwóch dawkach podzielonych przez 10 dni (u dzieci: 	100-200 tys. </a:t>
            </a:r>
            <a:r>
              <a:rPr lang="pl-PL" sz="2800" dirty="0" err="1"/>
              <a:t>jm</a:t>
            </a:r>
            <a:r>
              <a:rPr lang="pl-PL" sz="2800" dirty="0"/>
              <a:t>/kg/dobę w dwóch dawkach)</a:t>
            </a:r>
          </a:p>
          <a:p>
            <a:r>
              <a:rPr lang="pl-PL" sz="2800" dirty="0"/>
              <a:t>Penicylina </a:t>
            </a:r>
            <a:r>
              <a:rPr lang="pl-PL" sz="2800" dirty="0" err="1"/>
              <a:t>benzatynowa</a:t>
            </a:r>
            <a:r>
              <a:rPr lang="pl-PL" sz="2800" dirty="0"/>
              <a:t> domięśniowo w jednorazowej dawce</a:t>
            </a:r>
          </a:p>
          <a:p>
            <a:r>
              <a:rPr lang="pl-PL" sz="2800" dirty="0"/>
              <a:t>Stwierdzona reakcja typu natychmiastowego: </a:t>
            </a:r>
            <a:r>
              <a:rPr lang="pl-PL" sz="2800" dirty="0" err="1"/>
              <a:t>makrolidy</a:t>
            </a:r>
            <a:endParaRPr lang="pl-PL" sz="2800" dirty="0"/>
          </a:p>
          <a:p>
            <a:r>
              <a:rPr lang="pl-PL" sz="2800" dirty="0"/>
              <a:t>Nadwrażliwość na penicyliny typu późnego: </a:t>
            </a:r>
            <a:r>
              <a:rPr lang="pl-PL" sz="2800" dirty="0" err="1"/>
              <a:t>cefalosporyna</a:t>
            </a:r>
            <a:r>
              <a:rPr lang="pl-PL" sz="2800" dirty="0"/>
              <a:t> I generacji </a:t>
            </a:r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81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9072" cy="518457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Nawrotowe paciorkowcowe zapalenie gardła</a:t>
            </a:r>
          </a:p>
          <a:p>
            <a:pPr marL="0" indent="0">
              <a:buNone/>
            </a:pPr>
            <a:r>
              <a:rPr lang="pl-PL" sz="2800" dirty="0"/>
              <a:t>(20-30% pacjentów w ciągu 3 miesięcy)</a:t>
            </a:r>
          </a:p>
          <a:p>
            <a:r>
              <a:rPr lang="pl-PL" sz="2800" dirty="0" err="1"/>
              <a:t>Klindamycyna</a:t>
            </a:r>
            <a:endParaRPr lang="pl-PL" sz="2800" dirty="0"/>
          </a:p>
          <a:p>
            <a:r>
              <a:rPr lang="pl-PL" sz="2800" dirty="0" err="1"/>
              <a:t>Amoksycylina</a:t>
            </a:r>
            <a:r>
              <a:rPr lang="pl-PL" sz="2800" dirty="0"/>
              <a:t> z kwasem </a:t>
            </a:r>
            <a:r>
              <a:rPr lang="pl-PL" sz="2800" dirty="0" err="1"/>
              <a:t>klawulanowym</a:t>
            </a:r>
            <a:endParaRPr lang="pl-PL" sz="2800" dirty="0"/>
          </a:p>
          <a:p>
            <a:endParaRPr lang="pl-PL" sz="2800" dirty="0"/>
          </a:p>
          <a:p>
            <a:pPr marL="0" indent="0">
              <a:buNone/>
            </a:pPr>
            <a:r>
              <a:rPr lang="pl-PL" sz="2800" dirty="0"/>
              <a:t>Nie stosować:</a:t>
            </a:r>
          </a:p>
          <a:p>
            <a:r>
              <a:rPr lang="pl-PL" sz="2800" dirty="0"/>
              <a:t>Ko-</a:t>
            </a:r>
            <a:r>
              <a:rPr lang="pl-PL" sz="2800" dirty="0" err="1"/>
              <a:t>trimoksazolu</a:t>
            </a:r>
            <a:r>
              <a:rPr lang="pl-PL" sz="2800" dirty="0"/>
              <a:t> (naturalna oporność)</a:t>
            </a:r>
          </a:p>
          <a:p>
            <a:r>
              <a:rPr lang="pl-PL" sz="2800" dirty="0"/>
              <a:t>Tetracykliny (brak </a:t>
            </a:r>
            <a:r>
              <a:rPr lang="pl-PL" sz="2800" dirty="0" err="1"/>
              <a:t>eradykacji</a:t>
            </a:r>
            <a:r>
              <a:rPr lang="pl-PL" sz="2800" dirty="0"/>
              <a:t>)</a:t>
            </a:r>
          </a:p>
          <a:p>
            <a:r>
              <a:rPr lang="pl-PL" sz="2800" dirty="0" err="1"/>
              <a:t>Fluorochinolony</a:t>
            </a:r>
            <a:r>
              <a:rPr lang="pl-PL" sz="2800" dirty="0"/>
              <a:t> (szerokie spektrum, objawy niepożądane)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1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649072" cy="504056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Nieleczone ustępuje samoistnie do 7 dni</a:t>
            </a:r>
          </a:p>
          <a:p>
            <a:pPr marL="0" indent="0">
              <a:buNone/>
            </a:pPr>
            <a:r>
              <a:rPr lang="pl-PL" sz="2800" dirty="0"/>
              <a:t>Powikłania wczesne:</a:t>
            </a:r>
          </a:p>
          <a:p>
            <a:r>
              <a:rPr lang="pl-PL" sz="2800" dirty="0"/>
              <a:t>Ropień </a:t>
            </a:r>
            <a:r>
              <a:rPr lang="pl-PL" sz="2800" dirty="0" err="1"/>
              <a:t>okołomigdałkowy</a:t>
            </a:r>
            <a:endParaRPr lang="pl-PL" sz="2800" dirty="0"/>
          </a:p>
          <a:p>
            <a:r>
              <a:rPr lang="pl-PL" sz="2800" dirty="0"/>
              <a:t>Ropne zapalenie ucha środkowego</a:t>
            </a:r>
          </a:p>
          <a:p>
            <a:r>
              <a:rPr lang="pl-PL" sz="2800" dirty="0"/>
              <a:t>Ropne zapalenie węzłów chłonnych szyjnych</a:t>
            </a:r>
          </a:p>
          <a:p>
            <a:r>
              <a:rPr lang="pl-PL" sz="2800" dirty="0"/>
              <a:t>Ropne zapalenie zatok przynosowych</a:t>
            </a:r>
          </a:p>
          <a:p>
            <a:pPr marL="0" indent="0">
              <a:buNone/>
            </a:pPr>
            <a:r>
              <a:rPr lang="pl-PL" sz="2800" dirty="0"/>
              <a:t>Powikłania późne:</a:t>
            </a:r>
          </a:p>
          <a:p>
            <a:r>
              <a:rPr lang="pl-PL" sz="2800" dirty="0"/>
              <a:t>Ostre kłębuszkowe zapalenie nerek (5-10% zakażonych szczepami </a:t>
            </a:r>
            <a:r>
              <a:rPr lang="pl-PL" sz="2800" dirty="0" err="1"/>
              <a:t>nefrotoksycznymi</a:t>
            </a:r>
            <a:r>
              <a:rPr lang="pl-PL" sz="2800" dirty="0"/>
              <a:t>)</a:t>
            </a:r>
          </a:p>
          <a:p>
            <a:r>
              <a:rPr lang="pl-PL" sz="2800" dirty="0"/>
              <a:t>Gorączka reumatyczna - incydentalnie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07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649072" cy="5040560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/>
              <a:t>Angina Plauta-Vincenta</a:t>
            </a:r>
          </a:p>
          <a:p>
            <a:r>
              <a:rPr lang="pl-PL" sz="2800" dirty="0"/>
              <a:t>Ostre wrzodziejąco-martwicze jednostronne zapalenie migdałka podniebiennego</a:t>
            </a:r>
          </a:p>
          <a:p>
            <a:r>
              <a:rPr lang="pl-PL" sz="2800" dirty="0"/>
              <a:t>Dominacja beztlenowców</a:t>
            </a:r>
          </a:p>
          <a:p>
            <a:r>
              <a:rPr lang="pl-PL" sz="2800" dirty="0"/>
              <a:t>Szczyt zachorowań: 16-20 lat</a:t>
            </a:r>
          </a:p>
          <a:p>
            <a:r>
              <a:rPr lang="pl-PL" sz="2800" dirty="0"/>
              <a:t>Niewielka bolesność</a:t>
            </a:r>
          </a:p>
          <a:p>
            <a:r>
              <a:rPr lang="pl-PL" sz="2800" dirty="0"/>
              <a:t>Cuchnący zapach z ust</a:t>
            </a:r>
          </a:p>
          <a:p>
            <a:r>
              <a:rPr lang="pl-PL" sz="2800" dirty="0"/>
              <a:t>Różnicowanie – białaczka, nowotwór migdałka</a:t>
            </a:r>
          </a:p>
        </p:txBody>
      </p:sp>
      <p:pic>
        <p:nvPicPr>
          <p:cNvPr id="5122" name="Picture 2" descr="http://simhealths.com/files/193/1663850/1298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995636" cy="26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55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69904"/>
            <a:ext cx="8229600" cy="552744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6-15% populacji w ciągu roku</a:t>
            </a:r>
          </a:p>
          <a:p>
            <a:pPr marL="0" indent="0">
              <a:buNone/>
            </a:pPr>
            <a:r>
              <a:rPr lang="pl-PL" sz="2000" dirty="0"/>
              <a:t>Etiologia: </a:t>
            </a:r>
          </a:p>
          <a:p>
            <a:r>
              <a:rPr lang="pl-PL" sz="2000" dirty="0"/>
              <a:t>Pierwotna infekcja wirusowa</a:t>
            </a:r>
          </a:p>
          <a:p>
            <a:r>
              <a:rPr lang="pl-PL" sz="2000" dirty="0"/>
              <a:t>0,5-2% przypadków </a:t>
            </a:r>
            <a:r>
              <a:rPr lang="pl-PL" sz="2000" dirty="0" err="1"/>
              <a:t>nadkażenie</a:t>
            </a:r>
            <a:r>
              <a:rPr lang="pl-PL" sz="2000" dirty="0"/>
              <a:t> bakteryjne</a:t>
            </a:r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Czynniki sprzyjające:</a:t>
            </a:r>
          </a:p>
          <a:p>
            <a:r>
              <a:rPr lang="pl-PL" sz="2000" dirty="0"/>
              <a:t>Alergiczny nieżyt nosa</a:t>
            </a:r>
          </a:p>
          <a:p>
            <a:r>
              <a:rPr lang="pl-PL" sz="2000" dirty="0"/>
              <a:t>Skrzywienie przegrody nosowej, polipy nosa, przerost migdałka gardłowego i migdałków podniebiennych)</a:t>
            </a:r>
          </a:p>
          <a:p>
            <a:r>
              <a:rPr lang="pl-PL" sz="2000" dirty="0"/>
              <a:t>Niedobory odporności</a:t>
            </a:r>
          </a:p>
          <a:p>
            <a:r>
              <a:rPr lang="pl-PL" sz="2000" dirty="0"/>
              <a:t>Czynniki środowiskowe (dym tytoniowy)</a:t>
            </a:r>
          </a:p>
          <a:p>
            <a:r>
              <a:rPr lang="pl-PL" sz="2000" dirty="0"/>
              <a:t>Refluks żołądkowo-przełykowy</a:t>
            </a:r>
          </a:p>
          <a:p>
            <a:r>
              <a:rPr lang="pl-PL" sz="2000" dirty="0"/>
              <a:t>Zakażenia </a:t>
            </a:r>
            <a:r>
              <a:rPr lang="pl-PL" sz="2000" dirty="0" err="1"/>
              <a:t>zębopochodne</a:t>
            </a:r>
            <a:endParaRPr lang="pl-PL" sz="2000" dirty="0"/>
          </a:p>
          <a:p>
            <a:r>
              <a:rPr lang="pl-PL" sz="2000" dirty="0"/>
              <a:t>Procedury medyczne (leczenie stomatologiczne, tamponada nosa)</a:t>
            </a:r>
          </a:p>
          <a:p>
            <a:r>
              <a:rPr lang="pl-PL" sz="2000" dirty="0"/>
              <a:t>Nurkowanie i loty samolotem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9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A2D9A-7C05-41B2-8A6A-A5E6AF41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Etiologia </a:t>
            </a:r>
          </a:p>
          <a:p>
            <a:r>
              <a:rPr lang="pl-PL" sz="2800" dirty="0"/>
              <a:t>Wirusy</a:t>
            </a:r>
          </a:p>
          <a:p>
            <a:pPr lvl="1"/>
            <a:r>
              <a:rPr lang="pl-PL" sz="2000" dirty="0" err="1"/>
              <a:t>Rynowirusy</a:t>
            </a:r>
            <a:r>
              <a:rPr lang="pl-PL" sz="2000" dirty="0"/>
              <a:t> (50%)</a:t>
            </a:r>
          </a:p>
          <a:p>
            <a:pPr lvl="1"/>
            <a:r>
              <a:rPr lang="pl-PL" sz="2000" dirty="0" err="1"/>
              <a:t>Koronawirusy</a:t>
            </a:r>
            <a:endParaRPr lang="pl-PL" sz="2000" dirty="0"/>
          </a:p>
          <a:p>
            <a:pPr lvl="1"/>
            <a:r>
              <a:rPr lang="pl-PL" sz="2000" dirty="0" err="1"/>
              <a:t>Paragrypy</a:t>
            </a:r>
            <a:endParaRPr lang="pl-PL" sz="2000" dirty="0"/>
          </a:p>
          <a:p>
            <a:pPr lvl="1"/>
            <a:r>
              <a:rPr lang="pl-PL" sz="2000" dirty="0"/>
              <a:t>Grypy </a:t>
            </a:r>
          </a:p>
          <a:p>
            <a:r>
              <a:rPr lang="pl-PL" sz="2800" dirty="0"/>
              <a:t>Bakterie (0,5-2%)</a:t>
            </a:r>
          </a:p>
          <a:p>
            <a:pPr lvl="1"/>
            <a:r>
              <a:rPr lang="pl-PL" sz="2000" dirty="0"/>
              <a:t>S. </a:t>
            </a:r>
            <a:r>
              <a:rPr lang="pl-PL" sz="2000" dirty="0" err="1"/>
              <a:t>pneumoniae</a:t>
            </a:r>
            <a:endParaRPr lang="pl-PL" sz="2000" dirty="0"/>
          </a:p>
          <a:p>
            <a:pPr lvl="1"/>
            <a:r>
              <a:rPr lang="pl-PL" sz="2000" dirty="0"/>
              <a:t>H. </a:t>
            </a:r>
            <a:r>
              <a:rPr lang="pl-PL" sz="2000" dirty="0" err="1"/>
              <a:t>influanzae</a:t>
            </a:r>
            <a:endParaRPr lang="pl-PL" sz="2000" dirty="0"/>
          </a:p>
          <a:p>
            <a:pPr lvl="1"/>
            <a:r>
              <a:rPr lang="pl-PL" sz="2000" dirty="0"/>
              <a:t>M. </a:t>
            </a:r>
            <a:r>
              <a:rPr lang="pl-PL" sz="2000" dirty="0" err="1"/>
              <a:t>catarrhalis</a:t>
            </a:r>
            <a:endParaRPr lang="pl-PL" sz="2000" dirty="0"/>
          </a:p>
          <a:p>
            <a:pPr lvl="1"/>
            <a:r>
              <a:rPr lang="pl-PL" sz="2000" dirty="0"/>
              <a:t>S. </a:t>
            </a:r>
            <a:r>
              <a:rPr lang="pl-PL" sz="2000" dirty="0" err="1"/>
              <a:t>aureus</a:t>
            </a:r>
            <a:endParaRPr lang="pl-PL" sz="2000" dirty="0"/>
          </a:p>
          <a:p>
            <a:pPr lvl="1"/>
            <a:r>
              <a:rPr lang="pl-PL" sz="2000" dirty="0"/>
              <a:t>S. </a:t>
            </a:r>
            <a:r>
              <a:rPr lang="pl-PL" sz="2000" dirty="0" err="1"/>
              <a:t>pyogenes</a:t>
            </a:r>
            <a:endParaRPr lang="pl-PL" sz="2000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1AD9503-B34F-470E-A2E1-E66BFD8F60C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59832" y="114201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zatok przynosowych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85B456-7D9B-41FC-9D20-A9A0547D4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348880"/>
            <a:ext cx="5292080" cy="3362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7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0363" y="5831325"/>
            <a:ext cx="86407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l-PL" altLang="pl-PL" sz="1800" dirty="0"/>
              <a:t>Występowanie objawów zapalenia zatok przynosowych</a:t>
            </a:r>
            <a:endParaRPr lang="en-US" altLang="pl-PL" sz="18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6237311"/>
            <a:ext cx="8640762" cy="40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l-PL" sz="1000" dirty="0"/>
              <a:t>Richard M. Rosenfeld; Jay F. </a:t>
            </a:r>
            <a:r>
              <a:rPr lang="en-US" altLang="pl-PL" sz="1000" dirty="0" err="1"/>
              <a:t>Piccirillo</a:t>
            </a:r>
            <a:r>
              <a:rPr lang="en-US" altLang="pl-PL" sz="1000" dirty="0"/>
              <a:t>; </a:t>
            </a:r>
            <a:r>
              <a:rPr lang="en-US" altLang="pl-PL" sz="1000" dirty="0" err="1"/>
              <a:t>Sujana</a:t>
            </a:r>
            <a:r>
              <a:rPr lang="en-US" altLang="pl-PL" sz="1000" dirty="0"/>
              <a:t> S. Chandrasekhar; </a:t>
            </a:r>
            <a:r>
              <a:rPr lang="en-US" altLang="pl-PL" sz="1000" dirty="0" err="1"/>
              <a:t>Itzhak</a:t>
            </a:r>
            <a:r>
              <a:rPr lang="en-US" altLang="pl-PL" sz="1000" dirty="0"/>
              <a:t> Brook; </a:t>
            </a:r>
            <a:r>
              <a:rPr lang="en-US" altLang="pl-PL" sz="1000" dirty="0" err="1"/>
              <a:t>Kaparaboyna</a:t>
            </a:r>
            <a:r>
              <a:rPr lang="en-US" altLang="pl-PL" sz="1000" dirty="0"/>
              <a:t> Ashok Kumar; Maggie </a:t>
            </a:r>
            <a:r>
              <a:rPr lang="en-US" altLang="pl-PL" sz="1000" dirty="0" err="1"/>
              <a:t>Kramper</a:t>
            </a:r>
            <a:r>
              <a:rPr lang="en-US" altLang="pl-PL" sz="1000" dirty="0"/>
              <a:t>; Richard R. </a:t>
            </a:r>
            <a:r>
              <a:rPr lang="en-US" altLang="pl-PL" sz="1000" dirty="0" err="1"/>
              <a:t>Orlandi</a:t>
            </a:r>
            <a:r>
              <a:rPr lang="en-US" altLang="pl-PL" sz="1000" dirty="0"/>
              <a:t>; James N. Palmer; Zara M. Patel; Anju Peters; Sandra A. Walsh; Maureen D. Corrigan; </a:t>
            </a:r>
            <a:r>
              <a:rPr lang="en-US" altLang="pl-PL" sz="1000" i="1" dirty="0" err="1"/>
              <a:t>Otolaryngol</a:t>
            </a:r>
            <a:r>
              <a:rPr lang="en-US" altLang="pl-PL" sz="1000" i="1" dirty="0"/>
              <a:t> Head Neck </a:t>
            </a:r>
            <a:r>
              <a:rPr lang="en-US" altLang="pl-PL" sz="1000" i="1" dirty="0" err="1"/>
              <a:t>Surg</a:t>
            </a:r>
            <a:r>
              <a:rPr lang="en-US" altLang="pl-PL" sz="1000" dirty="0"/>
              <a:t>  152, S1-S39.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6130"/>
            <a:ext cx="6696744" cy="48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71800" y="116632"/>
            <a:ext cx="6141368" cy="580926"/>
          </a:xfrm>
        </p:spPr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3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81337"/>
            <a:ext cx="8229600" cy="4853136"/>
          </a:xfrm>
        </p:spPr>
        <p:txBody>
          <a:bodyPr/>
          <a:lstStyle/>
          <a:p>
            <a:r>
              <a:rPr lang="pl-PL" sz="2800" dirty="0"/>
              <a:t>Stan zapalny błony śluzowej nosa i zatok przynosowych</a:t>
            </a:r>
          </a:p>
          <a:p>
            <a:r>
              <a:rPr lang="pl-PL" sz="2800" dirty="0"/>
              <a:t>Nagły początek, czas trwania &lt; 12 tygodni</a:t>
            </a:r>
          </a:p>
          <a:p>
            <a:r>
              <a:rPr lang="pl-PL" sz="2800" dirty="0"/>
              <a:t>Ostre </a:t>
            </a:r>
            <a:r>
              <a:rPr lang="pl-PL" sz="2800" b="1" dirty="0"/>
              <a:t>wirusowe</a:t>
            </a:r>
            <a:r>
              <a:rPr lang="pl-PL" sz="2800" dirty="0"/>
              <a:t> zapalenie zatok przynosowych, objawy &lt; 10 dni (=przeziębienie)</a:t>
            </a:r>
          </a:p>
          <a:p>
            <a:r>
              <a:rPr lang="pl-PL" sz="2800" dirty="0"/>
              <a:t>Ostre </a:t>
            </a:r>
            <a:r>
              <a:rPr lang="pl-PL" sz="2800" b="1" dirty="0" err="1"/>
              <a:t>powirusowe</a:t>
            </a:r>
            <a:r>
              <a:rPr lang="pl-PL" sz="2800" dirty="0"/>
              <a:t> zapalenie zatok 	</a:t>
            </a:r>
          </a:p>
          <a:p>
            <a:pPr lvl="1"/>
            <a:r>
              <a:rPr lang="pl-PL" dirty="0"/>
              <a:t>objawy &gt; 10 dni lub:</a:t>
            </a:r>
          </a:p>
          <a:p>
            <a:pPr lvl="1"/>
            <a:r>
              <a:rPr lang="pl-PL" dirty="0"/>
              <a:t>objawy nasilające się po 5 dniach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64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53136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Obecne dwa lub więcej objawy (w tym 1  główny)</a:t>
            </a:r>
          </a:p>
          <a:p>
            <a:pPr marL="0" indent="0">
              <a:buNone/>
            </a:pPr>
            <a:endParaRPr lang="pl-PL" sz="3000" dirty="0"/>
          </a:p>
          <a:p>
            <a:r>
              <a:rPr lang="pl-PL" sz="3000" b="1" dirty="0"/>
              <a:t>Blokada, niedrożność lub zatkanie nosa</a:t>
            </a:r>
          </a:p>
          <a:p>
            <a:r>
              <a:rPr lang="pl-PL" sz="3000" b="1" dirty="0"/>
              <a:t>Wyciek z nosa lub spływanie wydzieliny po tylnej ścianie gardła</a:t>
            </a:r>
          </a:p>
          <a:p>
            <a:r>
              <a:rPr lang="pl-PL" sz="3000" dirty="0"/>
              <a:t>Ból lub uczucie rozpierania w obrębie twarzy</a:t>
            </a:r>
          </a:p>
          <a:p>
            <a:r>
              <a:rPr lang="pl-PL" sz="3000" dirty="0"/>
              <a:t>Pogorszenie lub utrata węchu</a:t>
            </a:r>
          </a:p>
          <a:p>
            <a:endParaRPr lang="pl-PL" sz="30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03240" y="116632"/>
            <a:ext cx="6069360" cy="580926"/>
          </a:xfrm>
        </p:spPr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97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www.antybiotyki.edu.pl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25" y="1241487"/>
            <a:ext cx="2872848" cy="409185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l="26625" t="12592" r="40083" b="4298"/>
          <a:stretch/>
        </p:blipFill>
        <p:spPr>
          <a:xfrm>
            <a:off x="827584" y="1241487"/>
            <a:ext cx="2913897" cy="4091855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4D451D8-742C-471C-A316-BEED2494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95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Inne objawy:</a:t>
            </a:r>
          </a:p>
          <a:p>
            <a:r>
              <a:rPr lang="pl-PL" dirty="0"/>
              <a:t>Uczucie drapania w gardle, chrypka, kaszel (spływanie wydzieliny po tylnej ścianie gardła)</a:t>
            </a:r>
          </a:p>
          <a:p>
            <a:r>
              <a:rPr lang="pl-PL" dirty="0"/>
              <a:t>Ból głowy, ucha lub gardła</a:t>
            </a:r>
          </a:p>
          <a:p>
            <a:r>
              <a:rPr lang="pl-PL" dirty="0"/>
              <a:t>Gorączka, złe samopoczucie</a:t>
            </a:r>
          </a:p>
          <a:p>
            <a:r>
              <a:rPr lang="pl-PL" dirty="0"/>
              <a:t>Niemiły zapach</a:t>
            </a:r>
          </a:p>
          <a:p>
            <a:r>
              <a:rPr lang="pl-PL" dirty="0"/>
              <a:t>Zaburzenia smaku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03240" y="116632"/>
            <a:ext cx="6069360" cy="580926"/>
          </a:xfrm>
        </p:spPr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78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Objawy u dzieci (dwa z trzech):</a:t>
            </a:r>
          </a:p>
          <a:p>
            <a:r>
              <a:rPr lang="pl-PL" dirty="0"/>
              <a:t>upośledzenie drożności nosa, </a:t>
            </a:r>
          </a:p>
          <a:p>
            <a:r>
              <a:rPr lang="pl-PL" dirty="0"/>
              <a:t>ropna wydzielina z nosa </a:t>
            </a:r>
          </a:p>
          <a:p>
            <a:r>
              <a:rPr lang="pl-PL" dirty="0"/>
              <a:t>kaszel (w ciągu dnia lub nocy) </a:t>
            </a:r>
          </a:p>
        </p:txBody>
      </p:sp>
      <p:sp>
        <p:nvSpPr>
          <p:cNvPr id="6" name="Tytuł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903240" y="116632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/>
              <a:t>Ostre zapalenie zatok przynosowych</a:t>
            </a:r>
            <a:endParaRPr lang="pl-PL" sz="3200" kern="0" dirty="0"/>
          </a:p>
        </p:txBody>
      </p:sp>
      <p:pic>
        <p:nvPicPr>
          <p:cNvPr id="5122" name="Picture 2" descr="Znalezione obrazy dla zapytania acute sinusitis k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95" y="4149080"/>
            <a:ext cx="4344417" cy="22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41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81337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Objawy przedmiotowe:</a:t>
            </a:r>
          </a:p>
          <a:p>
            <a:r>
              <a:rPr lang="pl-PL" sz="2800" dirty="0"/>
              <a:t>Obrzęk przekrwienie błony śluzowej nosa, wydzielina</a:t>
            </a:r>
          </a:p>
          <a:p>
            <a:r>
              <a:rPr lang="pl-PL" sz="2800" dirty="0"/>
              <a:t>Podwyższona temperatura ciała (&gt;38</a:t>
            </a:r>
            <a:r>
              <a:rPr lang="pl-PL" sz="2800" baseline="30000" dirty="0"/>
              <a:t>o</a:t>
            </a:r>
            <a:r>
              <a:rPr lang="pl-PL" sz="2800" dirty="0"/>
              <a:t>C oraz inne objawy mogą świadczyć o infekcji bakteryjnej)</a:t>
            </a:r>
          </a:p>
          <a:p>
            <a:r>
              <a:rPr lang="pl-PL" sz="2800" dirty="0"/>
              <a:t>Obrzęk, ból i tkliwość twarzoczaszki (cięższy przebieg zakażenia)</a:t>
            </a:r>
          </a:p>
          <a:p>
            <a:r>
              <a:rPr lang="pl-PL" sz="2800" dirty="0"/>
              <a:t>Badania dodatkowe (OB, CRP, badania mikrobiologiczne, obrazowe) – niekonieczne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69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21240" r="2635"/>
          <a:stretch/>
        </p:blipFill>
        <p:spPr>
          <a:xfrm>
            <a:off x="683568" y="2976976"/>
            <a:ext cx="8212047" cy="3881024"/>
          </a:xfrm>
        </p:spPr>
      </p:pic>
      <p:sp>
        <p:nvSpPr>
          <p:cNvPr id="7" name="Tytuł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915816" y="179459"/>
            <a:ext cx="6228184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zatok przynosowych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829" y="980728"/>
            <a:ext cx="3024336" cy="2329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5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81337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Leczenie – zakażenia wirusowe:</a:t>
            </a:r>
          </a:p>
          <a:p>
            <a:r>
              <a:rPr lang="pl-PL" sz="2600" dirty="0"/>
              <a:t>Leki przeciwbólowe, </a:t>
            </a:r>
          </a:p>
          <a:p>
            <a:r>
              <a:rPr lang="pl-PL" sz="2600" dirty="0"/>
              <a:t>Płukanie nosa solą fizjologiczną, leki obkurczające błonę śluzową nosa (pseudoefedryna), przeciwhistaminowe</a:t>
            </a:r>
          </a:p>
          <a:p>
            <a:r>
              <a:rPr lang="pl-PL" sz="2600" dirty="0" err="1"/>
              <a:t>Powirusowe</a:t>
            </a:r>
            <a:r>
              <a:rPr lang="pl-PL" sz="2600" dirty="0"/>
              <a:t> zapalenie zatok (&gt;10 dni): steroid donosowy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05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81337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Ostre </a:t>
            </a:r>
            <a:r>
              <a:rPr lang="pl-PL" sz="2800" b="1" dirty="0"/>
              <a:t>bakteryjne</a:t>
            </a:r>
            <a:r>
              <a:rPr lang="pl-PL" sz="2800" dirty="0"/>
              <a:t> zapalenie zatok przynosowych</a:t>
            </a:r>
          </a:p>
          <a:p>
            <a:r>
              <a:rPr lang="pl-PL" sz="2800" dirty="0"/>
              <a:t>Objawy &gt; 10 dni lub </a:t>
            </a:r>
          </a:p>
          <a:p>
            <a:r>
              <a:rPr lang="pl-PL" sz="2800" dirty="0"/>
              <a:t>Nasilenie objawów po 5 dniach </a:t>
            </a:r>
          </a:p>
          <a:p>
            <a:pPr marL="0" indent="0">
              <a:buNone/>
            </a:pPr>
            <a:r>
              <a:rPr lang="pl-PL" sz="2800" b="1" dirty="0"/>
              <a:t>Oraz co najmniej trzy spośród wymienionych:</a:t>
            </a:r>
          </a:p>
          <a:p>
            <a:r>
              <a:rPr lang="pl-PL" sz="2800" dirty="0"/>
              <a:t>Ropny wyciek z nosa lub ropna wydzielina w jamie nosowej (głównie jednostronny)</a:t>
            </a:r>
          </a:p>
          <a:p>
            <a:r>
              <a:rPr lang="pl-PL" sz="2800" dirty="0"/>
              <a:t>Silny ból - jednostronny</a:t>
            </a:r>
          </a:p>
          <a:p>
            <a:r>
              <a:rPr lang="pl-PL" sz="2800" b="1" dirty="0"/>
              <a:t>Gorączka &gt; 38</a:t>
            </a:r>
            <a:r>
              <a:rPr lang="pl-PL" sz="2800" b="1" baseline="30000" dirty="0"/>
              <a:t>o</a:t>
            </a:r>
            <a:r>
              <a:rPr lang="pl-PL" sz="2800" b="1" dirty="0"/>
              <a:t>C</a:t>
            </a:r>
          </a:p>
          <a:p>
            <a:r>
              <a:rPr lang="pl-PL" sz="2800" dirty="0"/>
              <a:t>Parametry stanu zapalnego (CRP, OB.)</a:t>
            </a:r>
          </a:p>
          <a:p>
            <a:r>
              <a:rPr lang="pl-PL" sz="2800" dirty="0"/>
              <a:t>Pogorszenie dotychczasowego przebiegu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22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577064" cy="540060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Leczenie – zakażenia bakteryjne</a:t>
            </a:r>
          </a:p>
          <a:p>
            <a:r>
              <a:rPr lang="pl-PL" sz="2400" b="1" dirty="0" err="1"/>
              <a:t>Amoksycylina</a:t>
            </a:r>
            <a:r>
              <a:rPr lang="pl-PL" sz="2400" b="1" dirty="0"/>
              <a:t> 1,5-2 g co 12 godzin przez 10-14 dni</a:t>
            </a:r>
          </a:p>
          <a:p>
            <a:r>
              <a:rPr lang="pl-PL" sz="2400" dirty="0" err="1"/>
              <a:t>Makrolid</a:t>
            </a:r>
            <a:r>
              <a:rPr lang="pl-PL" sz="2400" dirty="0"/>
              <a:t> (nadwrażliwość natychmiastowa na penicyliny)</a:t>
            </a:r>
          </a:p>
          <a:p>
            <a:r>
              <a:rPr lang="pl-PL" sz="2400" dirty="0" err="1"/>
              <a:t>Aksetyl</a:t>
            </a:r>
            <a:r>
              <a:rPr lang="pl-PL" sz="2400" dirty="0"/>
              <a:t> </a:t>
            </a:r>
            <a:r>
              <a:rPr lang="pl-PL" sz="2400" dirty="0" err="1"/>
              <a:t>cefuroksymu</a:t>
            </a:r>
            <a:r>
              <a:rPr lang="pl-PL" sz="2400" dirty="0"/>
              <a:t> (nadwrażliwość </a:t>
            </a:r>
            <a:r>
              <a:rPr lang="pl-PL" sz="2400" dirty="0" err="1"/>
              <a:t>nienatychmiastowa</a:t>
            </a:r>
            <a:r>
              <a:rPr lang="pl-PL" sz="2400" dirty="0"/>
              <a:t> na penicyliny)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Leczenie II rzutu:</a:t>
            </a:r>
          </a:p>
          <a:p>
            <a:r>
              <a:rPr lang="pl-PL" sz="2400" dirty="0" err="1"/>
              <a:t>Amoksycylina</a:t>
            </a:r>
            <a:r>
              <a:rPr lang="pl-PL" sz="2400" dirty="0"/>
              <a:t> z kwasem </a:t>
            </a:r>
            <a:r>
              <a:rPr lang="pl-PL" sz="2400" dirty="0" err="1"/>
              <a:t>klawulanowym</a:t>
            </a:r>
            <a:endParaRPr lang="pl-PL" sz="2400" dirty="0"/>
          </a:p>
          <a:p>
            <a:r>
              <a:rPr lang="pl-PL" sz="2400" dirty="0" err="1"/>
              <a:t>Aksetyl</a:t>
            </a:r>
            <a:r>
              <a:rPr lang="pl-PL" sz="2400" dirty="0"/>
              <a:t> </a:t>
            </a:r>
            <a:r>
              <a:rPr lang="pl-PL" sz="2400" dirty="0" err="1"/>
              <a:t>cefuroksymu</a:t>
            </a:r>
            <a:endParaRPr lang="pl-PL" sz="2400" dirty="0"/>
          </a:p>
          <a:p>
            <a:r>
              <a:rPr lang="pl-PL" sz="2400" dirty="0" err="1"/>
              <a:t>Fluorochinolon</a:t>
            </a:r>
            <a:r>
              <a:rPr lang="pl-PL" sz="2400" dirty="0"/>
              <a:t> jeśli </a:t>
            </a:r>
            <a:r>
              <a:rPr lang="pl-PL" sz="2400" i="1" dirty="0"/>
              <a:t>S. </a:t>
            </a:r>
            <a:r>
              <a:rPr lang="pl-PL" sz="2400" i="1" dirty="0" err="1"/>
              <a:t>pneumoniae</a:t>
            </a:r>
            <a:r>
              <a:rPr lang="pl-PL" sz="2400" i="1" dirty="0"/>
              <a:t> </a:t>
            </a:r>
            <a:r>
              <a:rPr lang="pl-PL" sz="2400" dirty="0"/>
              <a:t>oporny na penicylinę</a:t>
            </a:r>
          </a:p>
          <a:p>
            <a:pPr marL="0" indent="0">
              <a:buNone/>
            </a:pPr>
            <a:r>
              <a:rPr lang="pl-PL" sz="2400" dirty="0"/>
              <a:t>Ciężki przebieg - hospitalizacja: </a:t>
            </a:r>
          </a:p>
          <a:p>
            <a:r>
              <a:rPr lang="pl-PL" sz="2400" dirty="0" err="1"/>
              <a:t>cefalosporyna</a:t>
            </a:r>
            <a:r>
              <a:rPr lang="pl-PL" sz="2400" dirty="0"/>
              <a:t> III generacji + </a:t>
            </a:r>
            <a:r>
              <a:rPr lang="pl-PL" sz="2400" dirty="0" err="1"/>
              <a:t>klindamycyna</a:t>
            </a:r>
            <a:r>
              <a:rPr lang="pl-PL" sz="2400" dirty="0"/>
              <a:t> IV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09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BE63F60-FC8E-46F6-BB76-E2BA8002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980728"/>
            <a:ext cx="5593514" cy="581073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4503DBD-0A41-45E7-A5F6-3E5A469E4E4D}"/>
              </a:ext>
            </a:extLst>
          </p:cNvPr>
          <p:cNvSpPr/>
          <p:nvPr/>
        </p:nvSpPr>
        <p:spPr>
          <a:xfrm>
            <a:off x="4788024" y="980728"/>
            <a:ext cx="302433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928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57192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Powikłania:</a:t>
            </a:r>
          </a:p>
          <a:p>
            <a:r>
              <a:rPr lang="pl-PL" sz="2600" dirty="0"/>
              <a:t>Oczodołowe</a:t>
            </a:r>
          </a:p>
          <a:p>
            <a:pPr lvl="1"/>
            <a:r>
              <a:rPr lang="pl-PL" sz="2200" dirty="0"/>
              <a:t>Ropień powieki</a:t>
            </a:r>
          </a:p>
          <a:p>
            <a:pPr lvl="1"/>
            <a:r>
              <a:rPr lang="pl-PL" sz="2200" dirty="0"/>
              <a:t>Ropień </a:t>
            </a:r>
            <a:r>
              <a:rPr lang="pl-PL" sz="2200" dirty="0" err="1"/>
              <a:t>podokostnowy</a:t>
            </a:r>
            <a:r>
              <a:rPr lang="pl-PL" sz="2200" dirty="0"/>
              <a:t> oczodołu</a:t>
            </a:r>
          </a:p>
          <a:p>
            <a:pPr lvl="1"/>
            <a:r>
              <a:rPr lang="pl-PL" sz="2200" dirty="0"/>
              <a:t>Zapalenie tkanek miękkich oczodołu</a:t>
            </a:r>
          </a:p>
          <a:p>
            <a:pPr lvl="1"/>
            <a:r>
              <a:rPr lang="pl-PL" sz="2200" dirty="0"/>
              <a:t>Ropień oczodołu</a:t>
            </a:r>
          </a:p>
          <a:p>
            <a:r>
              <a:rPr lang="pl-PL" sz="2600" dirty="0"/>
              <a:t>Wewnątrzczaszkowe:</a:t>
            </a:r>
          </a:p>
          <a:p>
            <a:pPr lvl="1"/>
            <a:r>
              <a:rPr lang="pl-PL" sz="2200" dirty="0"/>
              <a:t>Zapalenie opon mózgowo-rdzeniowych</a:t>
            </a:r>
          </a:p>
          <a:p>
            <a:pPr lvl="1"/>
            <a:r>
              <a:rPr lang="pl-PL" sz="2200" dirty="0"/>
              <a:t>Ropień nad-/podtwardówkowy</a:t>
            </a:r>
          </a:p>
          <a:p>
            <a:pPr lvl="1"/>
            <a:r>
              <a:rPr lang="pl-PL" sz="2200" dirty="0"/>
              <a:t>Ropień mózgu</a:t>
            </a:r>
          </a:p>
          <a:p>
            <a:pPr lvl="1"/>
            <a:r>
              <a:rPr lang="pl-PL" sz="2200" dirty="0"/>
              <a:t>Zakrzepowe zapalenie zatok żylnych opony twardej 		(zatoki jamistej, zatoki strzałkowej górnej)</a:t>
            </a:r>
          </a:p>
          <a:p>
            <a:r>
              <a:rPr lang="pl-PL" sz="2600" dirty="0"/>
              <a:t>Zapalenie szpiku kości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56D9B9-2E5F-49F6-8892-1D1C2B06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068960"/>
            <a:ext cx="2437059" cy="226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074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Pilne skierowanie do szpitala:</a:t>
            </a:r>
          </a:p>
          <a:p>
            <a:r>
              <a:rPr lang="pl-PL" sz="2600" dirty="0"/>
              <a:t>Obrzęk powiek</a:t>
            </a:r>
          </a:p>
          <a:p>
            <a:r>
              <a:rPr lang="pl-PL" sz="2600" dirty="0"/>
              <a:t>Przemieszczenie gałki ocznej</a:t>
            </a:r>
          </a:p>
          <a:p>
            <a:r>
              <a:rPr lang="pl-PL" sz="2600" dirty="0"/>
              <a:t>Zaburzona ruchomość gałki ocznej</a:t>
            </a:r>
          </a:p>
          <a:p>
            <a:r>
              <a:rPr lang="pl-PL" sz="2600" dirty="0"/>
              <a:t>Pogorszenie ostrości widzenia</a:t>
            </a:r>
          </a:p>
          <a:p>
            <a:r>
              <a:rPr lang="pl-PL" sz="2600" dirty="0"/>
              <a:t>Silny jedno lub obustronny ból głowy w okolicy czołowej</a:t>
            </a:r>
          </a:p>
          <a:p>
            <a:r>
              <a:rPr lang="pl-PL" sz="2600" dirty="0"/>
              <a:t>Obrzęk w okolicy czołowej</a:t>
            </a:r>
          </a:p>
          <a:p>
            <a:r>
              <a:rPr lang="pl-PL" sz="2600" dirty="0"/>
              <a:t>Objawy zapalenia opon mózgowo-rdzeniowych</a:t>
            </a:r>
          </a:p>
          <a:p>
            <a:r>
              <a:rPr lang="pl-PL" sz="2600" dirty="0"/>
              <a:t>Zaburzenia świadomości</a:t>
            </a:r>
          </a:p>
        </p:txBody>
      </p:sp>
      <p:pic>
        <p:nvPicPr>
          <p:cNvPr id="7170" name="Picture 2" descr="http://i.imgur.com/AF7aJK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012" r="6248" b="24695"/>
          <a:stretch/>
        </p:blipFill>
        <p:spPr bwMode="auto">
          <a:xfrm>
            <a:off x="5831631" y="980728"/>
            <a:ext cx="33123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19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9072" cy="4853136"/>
          </a:xfrm>
        </p:spPr>
        <p:txBody>
          <a:bodyPr/>
          <a:lstStyle/>
          <a:p>
            <a:r>
              <a:rPr lang="pl-PL" dirty="0"/>
              <a:t>5-10% wszystkich porad u dzieci</a:t>
            </a:r>
          </a:p>
          <a:p>
            <a:r>
              <a:rPr lang="pl-PL" dirty="0"/>
              <a:t>Sezonowość (późna jesień-wczesna wiosna)</a:t>
            </a:r>
          </a:p>
          <a:p>
            <a:r>
              <a:rPr lang="pl-PL" dirty="0"/>
              <a:t>Droga zakażenia – kropelkowa lub kontakt bezpośredni</a:t>
            </a:r>
          </a:p>
          <a:p>
            <a:r>
              <a:rPr lang="pl-PL" dirty="0"/>
              <a:t>Częste bezobjawowe nosicielstwo paciorkowca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43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zatok przynosowych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0120" y="1058664"/>
            <a:ext cx="8435280" cy="67667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Różnicowanie z alergicznym nieżytem nosa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23017"/>
              </p:ext>
            </p:extLst>
          </p:nvPr>
        </p:nvGraphicFramePr>
        <p:xfrm>
          <a:off x="1475656" y="1735336"/>
          <a:ext cx="648072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Przeziębienie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Alergiczny nieżyt nosa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Wodnisty wyciek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Zatkanie 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Kichanie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Świąd 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Ból 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Świąd oczu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Kaszel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Gorączka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Zmęczenie, osłabienie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Ból</a:t>
                      </a:r>
                      <a:r>
                        <a:rPr lang="pl-PL" baseline="0" dirty="0"/>
                        <a:t> gardła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Czas trwania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3-14 dni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Tygodnie, miesiące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Elipsa 2"/>
          <p:cNvSpPr/>
          <p:nvPr/>
        </p:nvSpPr>
        <p:spPr>
          <a:xfrm>
            <a:off x="1343467" y="4189276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331640" y="4941168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343467" y="605130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343467" y="567198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91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ucha środkowego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09729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Podział – czas trwania</a:t>
            </a:r>
          </a:p>
          <a:p>
            <a:r>
              <a:rPr lang="pl-PL" sz="2600" dirty="0"/>
              <a:t>Postać ostra &lt; 3 tygodni</a:t>
            </a:r>
          </a:p>
          <a:p>
            <a:r>
              <a:rPr lang="pl-PL" sz="2600" dirty="0"/>
              <a:t>Nawracająca ostra – 3 lub więcej zachorowania w ciągu 6 miesięcy lub &gt; 4 zachorowań w ciągu 12 miesięcy</a:t>
            </a:r>
          </a:p>
          <a:p>
            <a:r>
              <a:rPr lang="pl-PL" sz="2600" dirty="0"/>
              <a:t>Uporczywe ostre zapalenie ucha środkowego – nawrót objawów w ciągu 6 dni od zakończenia antybiotykoterapii</a:t>
            </a:r>
          </a:p>
          <a:p>
            <a:endParaRPr lang="pl-PL" sz="2600" dirty="0"/>
          </a:p>
          <a:p>
            <a:r>
              <a:rPr lang="pl-PL" sz="2600" dirty="0"/>
              <a:t>Epidemiologia: 75% dzieci do 5 r. ż. przynajmniej 1 epizod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21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Czynniki predysponujące:</a:t>
            </a:r>
          </a:p>
          <a:p>
            <a:r>
              <a:rPr lang="pl-PL" dirty="0"/>
              <a:t>Sztuczne karmienie</a:t>
            </a:r>
          </a:p>
          <a:p>
            <a:r>
              <a:rPr lang="pl-PL" dirty="0"/>
              <a:t>Nawracające infekcje dróg oddechowych</a:t>
            </a:r>
          </a:p>
          <a:p>
            <a:r>
              <a:rPr lang="pl-PL" dirty="0"/>
              <a:t>Złe warunki socjoekonomiczne</a:t>
            </a:r>
          </a:p>
          <a:p>
            <a:r>
              <a:rPr lang="pl-PL" dirty="0"/>
              <a:t>Bierne palenie tytoniu</a:t>
            </a:r>
          </a:p>
          <a:p>
            <a:r>
              <a:rPr lang="pl-PL" dirty="0"/>
              <a:t>Uczęszczanie do żłobka i przedszkola</a:t>
            </a:r>
          </a:p>
          <a:p>
            <a:r>
              <a:rPr lang="pl-PL" dirty="0"/>
              <a:t>Płeć męska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sz="320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44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Patogeneza:</a:t>
            </a:r>
          </a:p>
          <a:p>
            <a:r>
              <a:rPr lang="pl-PL" dirty="0"/>
              <a:t>Droga wstępująca z gardła</a:t>
            </a:r>
          </a:p>
          <a:p>
            <a:r>
              <a:rPr lang="pl-PL" dirty="0"/>
              <a:t>3-4 dzień infekcji wirusowej </a:t>
            </a:r>
            <a:r>
              <a:rPr lang="pl-PL" dirty="0" err="1"/>
              <a:t>nosogardła</a:t>
            </a:r>
            <a:endParaRPr lang="pl-PL" dirty="0"/>
          </a:p>
          <a:p>
            <a:r>
              <a:rPr lang="pl-PL" dirty="0"/>
              <a:t>Zakażenie mieszane – wirusy i bakterie w większości przypadków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sz="320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062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Objawy:</a:t>
            </a:r>
          </a:p>
          <a:p>
            <a:r>
              <a:rPr lang="pl-PL" sz="2800" dirty="0"/>
              <a:t>Im młodsze dziecko, tym częściej objawy ogólne</a:t>
            </a:r>
          </a:p>
          <a:p>
            <a:r>
              <a:rPr lang="pl-PL" sz="2800" dirty="0"/>
              <a:t>Niemowlęta – niepokój, płacz, brak apetytu, wysoka gorączka, wymioty</a:t>
            </a:r>
          </a:p>
          <a:p>
            <a:r>
              <a:rPr lang="pl-PL" sz="2800" dirty="0"/>
              <a:t>Starsze dzieci – nagły silny ból ucha, osłabienie słuchu, wyciek z ucha</a:t>
            </a:r>
          </a:p>
          <a:p>
            <a:r>
              <a:rPr lang="pl-PL" sz="2800" dirty="0"/>
              <a:t>Ropny wysięk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sz="320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185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Leczenie:</a:t>
            </a:r>
          </a:p>
          <a:p>
            <a:r>
              <a:rPr lang="pl-PL" dirty="0"/>
              <a:t>Czujne wyczekiwanie – leki p/bólowe i przeciwgorączkowe (samoistne ustępowanie po 2 r. ż)</a:t>
            </a:r>
          </a:p>
          <a:p>
            <a:r>
              <a:rPr lang="pl-PL" dirty="0" err="1"/>
              <a:t>Amoksycylina</a:t>
            </a:r>
            <a:r>
              <a:rPr lang="pl-PL" dirty="0"/>
              <a:t> w razie braku poprawy po 48 godzinach </a:t>
            </a:r>
          </a:p>
          <a:p>
            <a:pPr lvl="1"/>
            <a:r>
              <a:rPr lang="pl-PL" dirty="0"/>
              <a:t>Przez 10 dni u dzieci do 2 r. ż.</a:t>
            </a:r>
          </a:p>
          <a:p>
            <a:pPr lvl="1"/>
            <a:r>
              <a:rPr lang="pl-PL" dirty="0"/>
              <a:t>Przez 5 dni u starszych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987824" y="111967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768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 err="1"/>
              <a:t>Amoksycylina</a:t>
            </a:r>
            <a:r>
              <a:rPr lang="pl-PL" sz="2600" dirty="0"/>
              <a:t> od razu:</a:t>
            </a:r>
          </a:p>
          <a:p>
            <a:r>
              <a:rPr lang="pl-PL" sz="2600" dirty="0"/>
              <a:t>Poniżej 6 miesiąca życia</a:t>
            </a:r>
          </a:p>
          <a:p>
            <a:r>
              <a:rPr lang="pl-PL" sz="2600" dirty="0"/>
              <a:t>Poniżej 2 roku życia z obustronnym zapaleniem ucha środkowego</a:t>
            </a:r>
          </a:p>
          <a:p>
            <a:r>
              <a:rPr lang="pl-PL" sz="2600" dirty="0"/>
              <a:t>Gorączka &gt; 39</a:t>
            </a:r>
            <a:r>
              <a:rPr lang="pl-PL" sz="2600" baseline="30000" dirty="0"/>
              <a:t>o</a:t>
            </a:r>
            <a:r>
              <a:rPr lang="pl-PL" sz="2600" dirty="0"/>
              <a:t>C, wymioty</a:t>
            </a:r>
          </a:p>
          <a:p>
            <a:r>
              <a:rPr lang="pl-PL" sz="2600" dirty="0"/>
              <a:t>Wyciek ropny z ucha</a:t>
            </a:r>
          </a:p>
          <a:p>
            <a:r>
              <a:rPr lang="pl-PL" sz="2600" dirty="0"/>
              <a:t>Grupa ryzyka: nawracające zapalenie ucha, wady twarzoczaszki, zaburzenia immunologiczne, zespół Downa, odbiorcze upośledzenie słuchu</a:t>
            </a:r>
          </a:p>
          <a:p>
            <a:r>
              <a:rPr lang="pl-PL" sz="2600" dirty="0"/>
              <a:t>Ograniczony dostęp do lekarza</a:t>
            </a:r>
          </a:p>
          <a:p>
            <a:endParaRPr lang="pl-PL" sz="2600" dirty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987824" y="111967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9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pl-PL" sz="2600" dirty="0"/>
              <a:t>Antybiotykoterapia skorygowana - </a:t>
            </a:r>
            <a:r>
              <a:rPr lang="pl-PL" sz="2600" dirty="0" err="1"/>
              <a:t>amoksycylina</a:t>
            </a:r>
            <a:r>
              <a:rPr lang="pl-PL" sz="2600" dirty="0"/>
              <a:t> z kwasem </a:t>
            </a:r>
            <a:r>
              <a:rPr lang="pl-PL" sz="2600" dirty="0" err="1"/>
              <a:t>klawulanowym</a:t>
            </a:r>
            <a:endParaRPr lang="pl-PL" sz="2600" dirty="0"/>
          </a:p>
          <a:p>
            <a:r>
              <a:rPr lang="pl-PL" sz="2600" dirty="0"/>
              <a:t>Reakcja uczuleniowa typu natychmiastowego – 	</a:t>
            </a:r>
            <a:r>
              <a:rPr lang="pl-PL" sz="2600" dirty="0" err="1"/>
              <a:t>makrolid</a:t>
            </a:r>
            <a:endParaRPr lang="pl-PL" sz="2600" dirty="0"/>
          </a:p>
          <a:p>
            <a:r>
              <a:rPr lang="pl-PL" sz="2600" dirty="0"/>
              <a:t>Reakcja uczuleniowa typu późnego – 		</a:t>
            </a:r>
            <a:r>
              <a:rPr lang="pl-PL" sz="2600" dirty="0" err="1"/>
              <a:t>aksetyl</a:t>
            </a:r>
            <a:r>
              <a:rPr lang="pl-PL" sz="2600" dirty="0"/>
              <a:t> </a:t>
            </a:r>
            <a:r>
              <a:rPr lang="pl-PL" sz="2600" dirty="0" err="1"/>
              <a:t>cefuroksymu</a:t>
            </a:r>
            <a:endParaRPr lang="pl-PL" sz="2600" dirty="0"/>
          </a:p>
          <a:p>
            <a:endParaRPr lang="pl-PL" sz="2600" dirty="0"/>
          </a:p>
          <a:p>
            <a:r>
              <a:rPr lang="pl-PL" sz="2600" dirty="0"/>
              <a:t>Inne leki (udrażniające nos, krople do uszu) – mała skuteczność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987824" y="111967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625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99121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Powikłania: </a:t>
            </a:r>
          </a:p>
          <a:p>
            <a:r>
              <a:rPr lang="pl-PL" dirty="0"/>
              <a:t>Perforacja błony bębenkowej (5%) –zamknięcie w ciągu kilku dni</a:t>
            </a:r>
          </a:p>
          <a:p>
            <a:r>
              <a:rPr lang="pl-PL" dirty="0"/>
              <a:t>Zapalenie wyrostka </a:t>
            </a:r>
            <a:r>
              <a:rPr lang="pl-PL" dirty="0" err="1"/>
              <a:t>sutkowatego</a:t>
            </a:r>
            <a:endParaRPr lang="pl-PL" dirty="0"/>
          </a:p>
          <a:p>
            <a:r>
              <a:rPr lang="pl-PL" dirty="0"/>
              <a:t>Zapalenie opon, zapalenie mózgu</a:t>
            </a:r>
          </a:p>
          <a:p>
            <a:endParaRPr lang="pl-PL" dirty="0"/>
          </a:p>
        </p:txBody>
      </p:sp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50" y="4005064"/>
            <a:ext cx="2222762" cy="26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nalezione obrazy dla zapytania eardrum perf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4568764" cy="18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2987824" y="111967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ucha środkowego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609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krtani </a:t>
            </a:r>
            <a:br>
              <a:rPr lang="pl-PL" sz="3200" dirty="0"/>
            </a:br>
            <a:r>
              <a:rPr lang="pl-PL" sz="3200" dirty="0"/>
              <a:t>i tchawicy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6808" y="1189255"/>
            <a:ext cx="8439648" cy="5328592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Podgłośniowe</a:t>
            </a:r>
            <a:r>
              <a:rPr lang="pl-PL" dirty="0"/>
              <a:t> zapalenie krtani</a:t>
            </a:r>
          </a:p>
          <a:p>
            <a:r>
              <a:rPr lang="pl-PL" dirty="0"/>
              <a:t>Choroba wirusowa,</a:t>
            </a:r>
          </a:p>
          <a:p>
            <a:r>
              <a:rPr lang="pl-PL" dirty="0"/>
              <a:t>Pierwsze 4 lata życia</a:t>
            </a:r>
          </a:p>
          <a:p>
            <a:r>
              <a:rPr lang="pl-PL" dirty="0"/>
              <a:t>Czynniki drażniące (wysiłek głosowy, suche zadymione pomieszczenie, wypicie zimnego płynu)</a:t>
            </a:r>
          </a:p>
          <a:p>
            <a:r>
              <a:rPr lang="pl-PL" dirty="0"/>
              <a:t>Palenie tytoniu, </a:t>
            </a:r>
          </a:p>
          <a:p>
            <a:r>
              <a:rPr lang="pl-PL" dirty="0"/>
              <a:t>Niedrożność nosa</a:t>
            </a:r>
          </a:p>
          <a:p>
            <a:r>
              <a:rPr lang="pl-PL" dirty="0"/>
              <a:t>Obejmuje fałdy głosowe i tkanki otaczające, tchawicę.</a:t>
            </a:r>
          </a:p>
        </p:txBody>
      </p:sp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91" y="4149080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02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9072" cy="48531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Etiologia:</a:t>
            </a:r>
          </a:p>
          <a:p>
            <a:r>
              <a:rPr lang="pl-PL" dirty="0"/>
              <a:t>Do 3. roku życia: </a:t>
            </a:r>
            <a:r>
              <a:rPr lang="pl-PL" dirty="0" err="1"/>
              <a:t>rino</a:t>
            </a:r>
            <a:r>
              <a:rPr lang="pl-PL" dirty="0"/>
              <a:t>-, </a:t>
            </a:r>
            <a:r>
              <a:rPr lang="pl-PL" dirty="0" err="1"/>
              <a:t>corona</a:t>
            </a:r>
            <a:r>
              <a:rPr lang="pl-PL" dirty="0"/>
              <a:t>- i inne wirusy (90-95%)</a:t>
            </a:r>
          </a:p>
          <a:p>
            <a:r>
              <a:rPr lang="pl-PL" dirty="0"/>
              <a:t>5-15 r. ż.: </a:t>
            </a:r>
          </a:p>
          <a:p>
            <a:pPr marL="0" indent="0">
              <a:buNone/>
            </a:pPr>
            <a:r>
              <a:rPr lang="pl-PL" dirty="0"/>
              <a:t>	wirusy (j. w.)</a:t>
            </a:r>
          </a:p>
          <a:p>
            <a:pPr marL="0" indent="0">
              <a:buNone/>
            </a:pPr>
            <a:r>
              <a:rPr lang="pl-PL" dirty="0"/>
              <a:t>	paciorkowiec </a:t>
            </a:r>
            <a:r>
              <a:rPr lang="pl-PL" dirty="0">
                <a:sym typeface="Symbol" panose="05050102010706020507" pitchFamily="18" charset="2"/>
              </a:rPr>
              <a:t>-</a:t>
            </a:r>
            <a:r>
              <a:rPr lang="pl-PL" dirty="0"/>
              <a:t>hemolizujący grupy A </a:t>
            </a:r>
          </a:p>
          <a:p>
            <a:pPr marL="0" indent="0">
              <a:buNone/>
            </a:pPr>
            <a:r>
              <a:rPr lang="pl-PL" dirty="0"/>
              <a:t>	(90% bakteryjnych), </a:t>
            </a:r>
          </a:p>
          <a:p>
            <a:pPr marL="0" indent="0">
              <a:buNone/>
            </a:pPr>
            <a:r>
              <a:rPr lang="pl-PL" dirty="0"/>
              <a:t>	EBV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472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krtani </a:t>
            </a:r>
            <a:br>
              <a:rPr lang="pl-PL" sz="3200" dirty="0"/>
            </a:br>
            <a:r>
              <a:rPr lang="pl-PL" sz="3200" dirty="0"/>
              <a:t>i tchawicy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/>
              <a:t>Objawy:</a:t>
            </a:r>
          </a:p>
          <a:p>
            <a:r>
              <a:rPr lang="pl-PL" sz="3000" dirty="0"/>
              <a:t>Chrypka, bezgłos</a:t>
            </a:r>
          </a:p>
          <a:p>
            <a:r>
              <a:rPr lang="pl-PL" sz="3000" dirty="0"/>
              <a:t>Pieczenie w gardle</a:t>
            </a:r>
          </a:p>
          <a:p>
            <a:r>
              <a:rPr lang="pl-PL" sz="3000" dirty="0"/>
              <a:t>Uporczywy kaszel (suchy, szczekający)</a:t>
            </a:r>
          </a:p>
          <a:p>
            <a:r>
              <a:rPr lang="pl-PL" sz="3000" dirty="0"/>
              <a:t>Świst krtaniowy (stridor)</a:t>
            </a:r>
          </a:p>
          <a:p>
            <a:r>
              <a:rPr lang="pl-PL" sz="3000" dirty="0"/>
              <a:t>Złe samopoczucie</a:t>
            </a:r>
          </a:p>
          <a:p>
            <a:r>
              <a:rPr lang="pl-PL" sz="3000" dirty="0"/>
              <a:t>Gorączka</a:t>
            </a:r>
          </a:p>
          <a:p>
            <a:r>
              <a:rPr lang="pl-PL" sz="3000" dirty="0"/>
              <a:t>Nasilenie objawów w nocy</a:t>
            </a:r>
          </a:p>
          <a:p>
            <a:r>
              <a:rPr lang="pl-PL" sz="3000" dirty="0"/>
              <a:t>Duszność wdechowa</a:t>
            </a:r>
          </a:p>
          <a:p>
            <a:r>
              <a:rPr lang="pl-PL" sz="3000" dirty="0"/>
              <a:t>Wzmożona praca mięśni oddechowych</a:t>
            </a:r>
          </a:p>
          <a:p>
            <a:endParaRPr lang="pl-PL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580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krtani </a:t>
            </a:r>
            <a:br>
              <a:rPr lang="pl-PL" sz="3200" dirty="0"/>
            </a:br>
            <a:r>
              <a:rPr lang="pl-PL" sz="3200" dirty="0"/>
              <a:t>i tchawicy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Uproszczona skala </a:t>
            </a:r>
            <a:r>
              <a:rPr lang="pl-PL" sz="2800" dirty="0" err="1"/>
              <a:t>Westleya</a:t>
            </a:r>
            <a:r>
              <a:rPr lang="pl-PL" sz="2800" dirty="0"/>
              <a:t> ciężkości krupu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7" y="2492896"/>
            <a:ext cx="9144000" cy="2406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466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Ostre zapalenie krtani </a:t>
            </a:r>
            <a:br>
              <a:rPr lang="pl-PL" sz="3200" dirty="0"/>
            </a:br>
            <a:r>
              <a:rPr lang="pl-PL" sz="3200" dirty="0"/>
              <a:t>i tchawicy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err="1"/>
              <a:t>Podgłośniowe</a:t>
            </a:r>
            <a:r>
              <a:rPr lang="pl-PL" sz="2800" dirty="0"/>
              <a:t> zapalenie krtani</a:t>
            </a:r>
          </a:p>
          <a:p>
            <a:r>
              <a:rPr lang="pl-PL" sz="2800" dirty="0"/>
              <a:t>Eliminacja czynników drażniących</a:t>
            </a:r>
          </a:p>
          <a:p>
            <a:r>
              <a:rPr lang="pl-PL" sz="2800" dirty="0"/>
              <a:t>Oszczędzanie głosu</a:t>
            </a:r>
          </a:p>
          <a:p>
            <a:r>
              <a:rPr lang="pl-PL" sz="2800" dirty="0"/>
              <a:t>Zakaz palenia, picia alkoholu, ostrych przypraw</a:t>
            </a:r>
          </a:p>
          <a:p>
            <a:r>
              <a:rPr lang="pl-PL" sz="2800" dirty="0"/>
              <a:t>Leczenie objawowe – p/gorączkowe, p/zapalne, wykrztuśne, inhalacje NaCl</a:t>
            </a:r>
          </a:p>
          <a:p>
            <a:r>
              <a:rPr lang="pl-PL" sz="2800" dirty="0"/>
              <a:t>Temperatura powietrza &lt; 20</a:t>
            </a:r>
            <a:r>
              <a:rPr lang="pl-PL" sz="2800" baseline="30000" dirty="0"/>
              <a:t>o</a:t>
            </a:r>
            <a:r>
              <a:rPr lang="pl-PL" sz="2800" dirty="0"/>
              <a:t>C</a:t>
            </a:r>
          </a:p>
          <a:p>
            <a:r>
              <a:rPr lang="pl-PL" sz="2800" b="1" dirty="0" err="1"/>
              <a:t>Deksametazon</a:t>
            </a:r>
            <a:r>
              <a:rPr lang="pl-PL" sz="2800" b="1" dirty="0"/>
              <a:t> jednorazowo (doustnie lub pozajelitowo) 0,15-0,6 mg/kg </a:t>
            </a:r>
            <a:r>
              <a:rPr lang="pl-PL" sz="2800" b="1" dirty="0" err="1"/>
              <a:t>m.c</a:t>
            </a:r>
            <a:r>
              <a:rPr lang="pl-PL" sz="2800" b="1" dirty="0"/>
              <a:t>.</a:t>
            </a:r>
          </a:p>
          <a:p>
            <a:r>
              <a:rPr lang="pl-PL" sz="2800" dirty="0"/>
              <a:t>Nebulizacje </a:t>
            </a:r>
            <a:r>
              <a:rPr lang="pl-PL" sz="2800" dirty="0" err="1"/>
              <a:t>budezonidu</a:t>
            </a:r>
            <a:r>
              <a:rPr lang="pl-PL" sz="2800" dirty="0"/>
              <a:t> z adrenaliną</a:t>
            </a:r>
          </a:p>
          <a:p>
            <a:r>
              <a:rPr lang="pl-PL" sz="2800" dirty="0"/>
              <a:t>Adrenalina w nebulizacji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067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Schemat postępowania w </a:t>
            </a:r>
            <a:r>
              <a:rPr lang="pl-PL" sz="2400" dirty="0" err="1"/>
              <a:t>podgłośniowym</a:t>
            </a:r>
            <a:r>
              <a:rPr lang="pl-PL" sz="2400" dirty="0"/>
              <a:t> zapaleniu krtani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221412"/>
            <a:ext cx="9144000" cy="21739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074640" y="169370"/>
            <a:ext cx="6069360" cy="5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 dirty="0"/>
              <a:t>Ostre zapalenie krtani </a:t>
            </a:r>
            <a:br>
              <a:rPr lang="pl-PL" sz="3200" kern="0" dirty="0"/>
            </a:br>
            <a:r>
              <a:rPr lang="pl-PL" sz="3200" kern="0" dirty="0"/>
              <a:t>i tchawicy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312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nagłośni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8640"/>
            <a:ext cx="8229600" cy="143224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Ostre zapalenie nagłośni</a:t>
            </a:r>
          </a:p>
          <a:p>
            <a:r>
              <a:rPr lang="pl-PL" sz="1800" dirty="0"/>
              <a:t>Etiologia – H. </a:t>
            </a:r>
            <a:r>
              <a:rPr lang="pl-PL" sz="1800" dirty="0" err="1"/>
              <a:t>influenzae</a:t>
            </a:r>
            <a:r>
              <a:rPr lang="pl-PL" sz="1800" dirty="0"/>
              <a:t> (rzadko paciorkowce, gronkowce)</a:t>
            </a:r>
          </a:p>
          <a:p>
            <a:r>
              <a:rPr lang="pl-PL" sz="1800" dirty="0"/>
              <a:t>Gwałtowny przebieg – kilka godzin</a:t>
            </a:r>
          </a:p>
          <a:p>
            <a:r>
              <a:rPr lang="pl-PL" sz="1800" dirty="0"/>
              <a:t>Hektyczna gorączka</a:t>
            </a:r>
          </a:p>
        </p:txBody>
      </p:sp>
      <p:pic>
        <p:nvPicPr>
          <p:cNvPr id="7172" name="Picture 4" descr="Znalezione obrazy dla zapytania epiglottitis k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805914" cy="13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8759130-4C2C-4C99-A75E-D0A0D099C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3491880" y="1974793"/>
            <a:ext cx="5652120" cy="49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171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nagłośni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268760"/>
            <a:ext cx="8229600" cy="5256584"/>
          </a:xfrm>
        </p:spPr>
        <p:txBody>
          <a:bodyPr/>
          <a:lstStyle/>
          <a:p>
            <a:r>
              <a:rPr lang="pl-PL" sz="2800" dirty="0"/>
              <a:t>Zaburzenia oddychania</a:t>
            </a:r>
          </a:p>
          <a:p>
            <a:r>
              <a:rPr lang="pl-PL" sz="2800" dirty="0"/>
              <a:t>Duszność wdechowo-wydechowa</a:t>
            </a:r>
          </a:p>
          <a:p>
            <a:r>
              <a:rPr lang="pl-PL" sz="2800" dirty="0"/>
              <a:t>Pozycja siedząca</a:t>
            </a:r>
          </a:p>
          <a:p>
            <a:r>
              <a:rPr lang="pl-PL" sz="2800" dirty="0"/>
              <a:t>Trudności w połykaniu</a:t>
            </a:r>
          </a:p>
          <a:p>
            <a:r>
              <a:rPr lang="pl-PL" sz="2800" dirty="0"/>
              <a:t>Ślinotok</a:t>
            </a:r>
          </a:p>
          <a:p>
            <a:endParaRPr lang="pl-PL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4F7C69-3361-4994-AE67-DDD0193D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42" y="2501386"/>
            <a:ext cx="3257047" cy="41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026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sz="3200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Ostra choroba (do 21 dni)</a:t>
            </a:r>
          </a:p>
          <a:p>
            <a:r>
              <a:rPr lang="pl-PL" dirty="0"/>
              <a:t>Kaszel</a:t>
            </a:r>
          </a:p>
          <a:p>
            <a:r>
              <a:rPr lang="pl-PL" dirty="0"/>
              <a:t>Przynajmniej jeden z poniższych:</a:t>
            </a:r>
          </a:p>
          <a:p>
            <a:pPr lvl="1"/>
            <a:r>
              <a:rPr lang="pl-PL" dirty="0"/>
              <a:t>Gorączka</a:t>
            </a:r>
          </a:p>
          <a:p>
            <a:pPr lvl="1"/>
            <a:r>
              <a:rPr lang="pl-PL" dirty="0"/>
              <a:t>Odkrztuszanie zwiększonej ilości plwociny</a:t>
            </a:r>
          </a:p>
          <a:p>
            <a:pPr lvl="1"/>
            <a:r>
              <a:rPr lang="pl-PL" dirty="0"/>
              <a:t>Duszność</a:t>
            </a:r>
          </a:p>
          <a:p>
            <a:pPr lvl="1"/>
            <a:r>
              <a:rPr lang="pl-PL" dirty="0"/>
              <a:t>Świszczący oddech</a:t>
            </a:r>
          </a:p>
          <a:p>
            <a:pPr lvl="1"/>
            <a:r>
              <a:rPr lang="pl-PL" dirty="0"/>
              <a:t>Dyskomfort lub ból w klatce piersiowej</a:t>
            </a:r>
          </a:p>
          <a:p>
            <a:r>
              <a:rPr lang="pl-PL" sz="2400" dirty="0"/>
              <a:t>Bez innego rozpoznania (astma, mukowiscydoza)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368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Objawy: kaszel suchy lub z odkrztuszaniem wydzieliny</a:t>
            </a:r>
          </a:p>
          <a:p>
            <a:r>
              <a:rPr lang="pl-PL" sz="2800" dirty="0"/>
              <a:t>Ostre &lt; 3 tygodni</a:t>
            </a:r>
          </a:p>
          <a:p>
            <a:r>
              <a:rPr lang="pl-PL" sz="2800" dirty="0"/>
              <a:t>Podostre 3-8 tygodni</a:t>
            </a:r>
          </a:p>
          <a:p>
            <a:r>
              <a:rPr lang="pl-PL" sz="2800" dirty="0"/>
              <a:t>Przewlekłe &gt; 8 tygodni</a:t>
            </a:r>
          </a:p>
          <a:p>
            <a:r>
              <a:rPr lang="pl-PL" sz="2800" dirty="0"/>
              <a:t>Najczęstsze rozpoznanie u pacjentów z ostrym kaszlem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430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Etiologia: </a:t>
            </a:r>
          </a:p>
          <a:p>
            <a:r>
              <a:rPr lang="pl-PL" sz="2800" dirty="0"/>
              <a:t>90% wirusowe (wirusy grypy, </a:t>
            </a:r>
            <a:r>
              <a:rPr lang="pl-PL" sz="2800" dirty="0" err="1"/>
              <a:t>paragrypy</a:t>
            </a:r>
            <a:r>
              <a:rPr lang="pl-PL" sz="2800" dirty="0"/>
              <a:t>, </a:t>
            </a:r>
            <a:r>
              <a:rPr lang="pl-PL" sz="2800" dirty="0" err="1"/>
              <a:t>rinowirusy</a:t>
            </a:r>
            <a:r>
              <a:rPr lang="pl-PL" sz="2800" dirty="0"/>
              <a:t>, RSV, </a:t>
            </a:r>
            <a:r>
              <a:rPr lang="pl-PL" sz="2800" dirty="0" err="1"/>
              <a:t>koronawirusy</a:t>
            </a:r>
            <a:r>
              <a:rPr lang="pl-PL" sz="2800" dirty="0"/>
              <a:t>, adenowirusy)</a:t>
            </a:r>
          </a:p>
          <a:p>
            <a:r>
              <a:rPr lang="pl-PL" sz="2800" dirty="0"/>
              <a:t>Bakterie: </a:t>
            </a:r>
            <a:r>
              <a:rPr lang="pl-PL" sz="2800" dirty="0" err="1"/>
              <a:t>Mycoplasma</a:t>
            </a:r>
            <a:r>
              <a:rPr lang="pl-PL" sz="2800" dirty="0"/>
              <a:t> </a:t>
            </a:r>
            <a:r>
              <a:rPr lang="pl-PL" sz="2800" dirty="0" err="1"/>
              <a:t>pneumoniae</a:t>
            </a:r>
            <a:r>
              <a:rPr lang="pl-PL" sz="2800" dirty="0"/>
              <a:t>, </a:t>
            </a:r>
            <a:r>
              <a:rPr lang="pl-PL" sz="2800" dirty="0" err="1"/>
              <a:t>Bordetella</a:t>
            </a:r>
            <a:r>
              <a:rPr lang="pl-PL" sz="2800" dirty="0"/>
              <a:t> </a:t>
            </a:r>
            <a:r>
              <a:rPr lang="pl-PL" sz="2800" dirty="0" err="1"/>
              <a:t>pertussis</a:t>
            </a:r>
            <a:r>
              <a:rPr lang="pl-PL" sz="2800" dirty="0"/>
              <a:t>, </a:t>
            </a:r>
            <a:r>
              <a:rPr lang="pl-PL" sz="2800" dirty="0" err="1"/>
              <a:t>Streptococcus</a:t>
            </a:r>
            <a:r>
              <a:rPr lang="pl-PL" sz="2800" dirty="0"/>
              <a:t> </a:t>
            </a:r>
            <a:r>
              <a:rPr lang="pl-PL" sz="2800" dirty="0" err="1"/>
              <a:t>pneumoniae</a:t>
            </a:r>
            <a:r>
              <a:rPr lang="pl-PL" sz="2800" dirty="0"/>
              <a:t>, </a:t>
            </a:r>
            <a:r>
              <a:rPr lang="pl-PL" sz="2800" dirty="0" err="1"/>
              <a:t>Haemophilus</a:t>
            </a:r>
            <a:r>
              <a:rPr lang="pl-PL" sz="2800" dirty="0"/>
              <a:t> </a:t>
            </a:r>
            <a:r>
              <a:rPr lang="pl-PL" sz="2800" dirty="0" err="1"/>
              <a:t>influanze</a:t>
            </a:r>
            <a:endParaRPr lang="pl-PL" sz="2800" dirty="0"/>
          </a:p>
          <a:p>
            <a:r>
              <a:rPr lang="pl-PL" sz="2800" dirty="0"/>
              <a:t>Antybiotyki – kolor wydzieliny nie jest wskazaniem, tylko gdy udokumentowana etiologia bakteryjna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486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Czynniki ryzyka: </a:t>
            </a:r>
          </a:p>
          <a:p>
            <a:r>
              <a:rPr lang="pl-PL" sz="2800" dirty="0"/>
              <a:t>Wiek (podeszły lub dziecięcy)</a:t>
            </a:r>
          </a:p>
          <a:p>
            <a:r>
              <a:rPr lang="pl-PL" sz="2800" dirty="0"/>
              <a:t>Przewlekłe zapalenie zatok przynosowych</a:t>
            </a:r>
          </a:p>
          <a:p>
            <a:r>
              <a:rPr lang="pl-PL" sz="2800" dirty="0"/>
              <a:t>Przewlekłe zapalenie migdałków</a:t>
            </a:r>
          </a:p>
          <a:p>
            <a:r>
              <a:rPr lang="pl-PL" sz="2800" dirty="0"/>
              <a:t>POCHP, astma</a:t>
            </a:r>
          </a:p>
          <a:p>
            <a:r>
              <a:rPr lang="pl-PL" sz="2800" dirty="0"/>
              <a:t>Palenie tytoniu, narażenie na drażniące pyły i gazy</a:t>
            </a:r>
          </a:p>
          <a:p>
            <a:r>
              <a:rPr lang="pl-PL" sz="2800" dirty="0"/>
              <a:t>Choroba </a:t>
            </a:r>
            <a:r>
              <a:rPr lang="pl-PL" sz="2800" dirty="0" err="1"/>
              <a:t>refluksowa</a:t>
            </a:r>
            <a:endParaRPr lang="pl-PL" sz="2800" dirty="0"/>
          </a:p>
          <a:p>
            <a:r>
              <a:rPr lang="pl-PL" sz="2800" dirty="0"/>
              <a:t>Zaburzenia odporności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40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9072" cy="5328592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Zakażenie wirusowe </a:t>
            </a:r>
          </a:p>
          <a:p>
            <a:pPr marL="0" indent="0">
              <a:buNone/>
            </a:pPr>
            <a:r>
              <a:rPr lang="pl-PL" dirty="0"/>
              <a:t>Obraz kliniczny</a:t>
            </a:r>
          </a:p>
          <a:p>
            <a:r>
              <a:rPr lang="pl-PL" dirty="0"/>
              <a:t>Ból gardła o mniejszym nasileniu</a:t>
            </a:r>
          </a:p>
          <a:p>
            <a:r>
              <a:rPr lang="pl-PL" dirty="0"/>
              <a:t>Ból głowy, mięśni, stawów</a:t>
            </a:r>
          </a:p>
          <a:p>
            <a:r>
              <a:rPr lang="pl-PL" dirty="0"/>
              <a:t>Niewielka gorączka</a:t>
            </a:r>
          </a:p>
          <a:p>
            <a:r>
              <a:rPr lang="pl-PL" dirty="0"/>
              <a:t>Nieżyt nosa</a:t>
            </a:r>
          </a:p>
          <a:p>
            <a:r>
              <a:rPr lang="pl-PL" dirty="0"/>
              <a:t>Kaszel</a:t>
            </a:r>
          </a:p>
          <a:p>
            <a:r>
              <a:rPr lang="pl-PL" dirty="0"/>
              <a:t>Chrypka</a:t>
            </a:r>
          </a:p>
          <a:p>
            <a:r>
              <a:rPr lang="pl-PL" dirty="0"/>
              <a:t>Czasem biegunka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660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Rozpoznanie - obraz kliniczny:</a:t>
            </a:r>
          </a:p>
          <a:p>
            <a:r>
              <a:rPr lang="pl-PL" sz="2800" dirty="0"/>
              <a:t>Kaszel (suchy → wilgotny z odksztuszaniem śluzowej lub ropnej wydzieliny)</a:t>
            </a:r>
          </a:p>
          <a:p>
            <a:r>
              <a:rPr lang="pl-PL" sz="2800" dirty="0"/>
              <a:t>Objawy ogólne: gorączka, dreszcze, osłabienie, ogólne rozbicie, bóle mięśniowe i kostne</a:t>
            </a:r>
          </a:p>
          <a:p>
            <a:r>
              <a:rPr lang="pl-PL" sz="2800" dirty="0"/>
              <a:t>Świszczący oddech, pieczenie, ból w klatce piersiowej, duszność, krwioplucie</a:t>
            </a:r>
          </a:p>
          <a:p>
            <a:r>
              <a:rPr lang="pl-PL" sz="2800" dirty="0"/>
              <a:t>Objawy fizykalne: świsty, furczenia, rzężenia drobnobańkowe</a:t>
            </a:r>
          </a:p>
          <a:p>
            <a:pPr marL="0" indent="0">
              <a:buNone/>
            </a:pPr>
            <a:r>
              <a:rPr lang="pl-PL" sz="2800" dirty="0"/>
              <a:t>RTG tylko w celu wykluczenia zapalenia płuc!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31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Postępowanie lecznicze</a:t>
            </a:r>
          </a:p>
          <a:p>
            <a:r>
              <a:rPr lang="pl-PL" sz="2800" dirty="0"/>
              <a:t>Przebieg samoograniczający, nie wymaga antybiotykoterapii</a:t>
            </a:r>
          </a:p>
          <a:p>
            <a:r>
              <a:rPr lang="pl-PL" sz="2800" dirty="0"/>
              <a:t>Kaszel &gt; 3 tygodni – 20% zakażeń może być wywołanych przez pałeczkę krztuśca</a:t>
            </a:r>
          </a:p>
          <a:p>
            <a:r>
              <a:rPr lang="pl-PL" sz="2800" dirty="0"/>
              <a:t>Antybiotyki – tylko jeśli: </a:t>
            </a:r>
          </a:p>
          <a:p>
            <a:pPr lvl="1"/>
            <a:r>
              <a:rPr lang="pl-PL" sz="2400" dirty="0"/>
              <a:t>zagrożenie odoskrzelowym zapaleniem płuc</a:t>
            </a:r>
          </a:p>
          <a:p>
            <a:pPr lvl="1"/>
            <a:r>
              <a:rPr lang="pl-PL" sz="2400" dirty="0"/>
              <a:t>ciężka postać zapalenia oskrzeli</a:t>
            </a:r>
          </a:p>
          <a:p>
            <a:pPr lvl="1"/>
            <a:r>
              <a:rPr lang="pl-PL" sz="2400" dirty="0"/>
              <a:t>potwierdzone zakażenie bakteryjne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107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Ostre zapalenie oskrzeli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pl-PL" sz="2800" dirty="0"/>
              <a:t>Leczenie objawowe</a:t>
            </a:r>
          </a:p>
          <a:p>
            <a:pPr lvl="1"/>
            <a:r>
              <a:rPr lang="pl-PL" sz="2400" dirty="0"/>
              <a:t>Przeciwgorączkowe</a:t>
            </a:r>
          </a:p>
          <a:p>
            <a:pPr lvl="1"/>
            <a:r>
              <a:rPr lang="pl-PL" sz="2400" dirty="0" err="1"/>
              <a:t>Mukolityczne</a:t>
            </a:r>
            <a:endParaRPr lang="pl-PL" sz="2400" dirty="0"/>
          </a:p>
          <a:p>
            <a:pPr lvl="1"/>
            <a:r>
              <a:rPr lang="pl-PL" sz="2400" dirty="0"/>
              <a:t>Przeciwkaszlowe</a:t>
            </a:r>
          </a:p>
          <a:p>
            <a:pPr lvl="1"/>
            <a:r>
              <a:rPr lang="pl-PL" sz="2400" dirty="0"/>
              <a:t>Inhalacje nawilżające drogi oddechowe</a:t>
            </a:r>
          </a:p>
          <a:p>
            <a:pPr lvl="1"/>
            <a:r>
              <a:rPr lang="pl-PL" sz="2400" dirty="0"/>
              <a:t>Leki poprawiające drożność nosa</a:t>
            </a:r>
          </a:p>
          <a:p>
            <a:pPr lvl="1"/>
            <a:r>
              <a:rPr lang="el-GR" sz="2400" dirty="0"/>
              <a:t>β</a:t>
            </a:r>
            <a:r>
              <a:rPr lang="pl-PL" sz="2400" baseline="-25000" dirty="0"/>
              <a:t>2</a:t>
            </a:r>
            <a:r>
              <a:rPr lang="pl-PL" sz="2400" dirty="0"/>
              <a:t>-mimetyki wziewne (duszność i </a:t>
            </a:r>
            <a:r>
              <a:rPr lang="pl-PL" sz="2400" dirty="0" err="1"/>
              <a:t>obturacja</a:t>
            </a:r>
            <a:r>
              <a:rPr lang="pl-PL" sz="2400" dirty="0"/>
              <a:t> oskrzeli)</a:t>
            </a:r>
          </a:p>
          <a:p>
            <a:r>
              <a:rPr lang="pl-PL" sz="2800" dirty="0"/>
              <a:t>Inhalacje kortykosteroidów (suchy męczący kaszel – nadwrażliwość błony śluzowej oskrzeli)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357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53136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Rozpoznanie – objawy kliniczne:</a:t>
            </a:r>
          </a:p>
          <a:p>
            <a:r>
              <a:rPr kumimoji="0" lang="pl-PL" altLang="pl-PL" sz="2800" dirty="0">
                <a:cs typeface="Arial" panose="020B0604020202020204" pitchFamily="34" charset="0"/>
              </a:rPr>
              <a:t>Kaszel ≥ 14 dni oraz co najmniej jeden:</a:t>
            </a:r>
          </a:p>
          <a:p>
            <a:r>
              <a:rPr kumimoji="0" lang="pl-PL" altLang="pl-PL" sz="2800" dirty="0">
                <a:cs typeface="Arial" panose="020B0604020202020204" pitchFamily="34" charset="0"/>
              </a:rPr>
              <a:t>napady kaszlu</a:t>
            </a:r>
          </a:p>
          <a:p>
            <a:r>
              <a:rPr kumimoji="0" lang="pl-PL" altLang="pl-PL" sz="2800" dirty="0">
                <a:cs typeface="Arial" panose="020B0604020202020204" pitchFamily="34" charset="0"/>
              </a:rPr>
              <a:t>napady bezdechu podczas wdechu</a:t>
            </a:r>
          </a:p>
          <a:p>
            <a:r>
              <a:rPr lang="pl-PL" altLang="pl-PL" sz="2800" dirty="0">
                <a:cs typeface="Arial" panose="020B0604020202020204" pitchFamily="34" charset="0"/>
              </a:rPr>
              <a:t>wymioty bezpośrednio po kaszlu</a:t>
            </a:r>
            <a:endParaRPr kumimoji="0" lang="pl-PL" altLang="pl-PL" sz="2800" dirty="0">
              <a:cs typeface="Arial" panose="020B0604020202020204" pitchFamily="34" charset="0"/>
            </a:endParaRPr>
          </a:p>
          <a:p>
            <a:endParaRPr lang="pl-PL" altLang="pl-PL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pl-PL" altLang="pl-PL" sz="2800" dirty="0">
                <a:cs typeface="Arial" panose="020B0604020202020204" pitchFamily="34" charset="0"/>
              </a:rPr>
              <a:t>Kryteria epidemiologiczne – transmisja zakażenia z chorego z potwierdzonym rozpoznaniem na osobę z kontaktu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dirty="0"/>
              <a:t>Krztusiec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45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53136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Rozpoznanie – kryteria laboratoryjne:</a:t>
            </a:r>
          </a:p>
          <a:p>
            <a:r>
              <a:rPr kumimoji="0" lang="pl-PL" altLang="pl-PL" sz="2800" dirty="0">
                <a:cs typeface="Arial" panose="020B0604020202020204" pitchFamily="34" charset="0"/>
              </a:rPr>
              <a:t>Izolacja </a:t>
            </a:r>
            <a:r>
              <a:rPr kumimoji="0" lang="pl-PL" altLang="pl-PL" sz="2800" i="1" dirty="0">
                <a:cs typeface="Arial" panose="020B0604020202020204" pitchFamily="34" charset="0"/>
              </a:rPr>
              <a:t>B. </a:t>
            </a:r>
            <a:r>
              <a:rPr kumimoji="0" lang="pl-PL" altLang="pl-PL" sz="2800" i="1" dirty="0" err="1">
                <a:cs typeface="Arial" panose="020B0604020202020204" pitchFamily="34" charset="0"/>
              </a:rPr>
              <a:t>pertussis</a:t>
            </a:r>
            <a:r>
              <a:rPr kumimoji="0" lang="pl-PL" altLang="pl-PL" sz="2800" i="1" dirty="0">
                <a:cs typeface="Arial" panose="020B0604020202020204" pitchFamily="34" charset="0"/>
              </a:rPr>
              <a:t> </a:t>
            </a:r>
            <a:r>
              <a:rPr kumimoji="0" lang="pl-PL" altLang="pl-PL" sz="2800" dirty="0">
                <a:cs typeface="Arial" panose="020B0604020202020204" pitchFamily="34" charset="0"/>
              </a:rPr>
              <a:t>z materiału klinicznego</a:t>
            </a:r>
          </a:p>
          <a:p>
            <a:r>
              <a:rPr lang="pl-PL" altLang="pl-PL" sz="2800" dirty="0">
                <a:cs typeface="Arial" panose="020B0604020202020204" pitchFamily="34" charset="0"/>
              </a:rPr>
              <a:t>Wykrycie kwasu nukleinowego </a:t>
            </a:r>
            <a:r>
              <a:rPr lang="pl-PL" altLang="pl-PL" sz="2800" i="1" dirty="0">
                <a:cs typeface="Arial" panose="020B0604020202020204" pitchFamily="34" charset="0"/>
              </a:rPr>
              <a:t>B. </a:t>
            </a:r>
            <a:r>
              <a:rPr lang="pl-PL" altLang="pl-PL" sz="2800" i="1" dirty="0" err="1">
                <a:cs typeface="Arial" panose="020B0604020202020204" pitchFamily="34" charset="0"/>
              </a:rPr>
              <a:t>pertussis</a:t>
            </a:r>
            <a:r>
              <a:rPr lang="pl-PL" altLang="pl-PL" sz="2800" i="1" dirty="0">
                <a:cs typeface="Arial" panose="020B0604020202020204" pitchFamily="34" charset="0"/>
              </a:rPr>
              <a:t> </a:t>
            </a:r>
            <a:r>
              <a:rPr lang="pl-PL" altLang="pl-PL" sz="2800" dirty="0">
                <a:cs typeface="Arial" panose="020B0604020202020204" pitchFamily="34" charset="0"/>
              </a:rPr>
              <a:t>w materiale klinicznym</a:t>
            </a:r>
          </a:p>
          <a:p>
            <a:r>
              <a:rPr kumimoji="0" lang="pl-PL" altLang="pl-PL" sz="2800" dirty="0">
                <a:cs typeface="Arial" panose="020B0604020202020204" pitchFamily="34" charset="0"/>
              </a:rPr>
              <a:t>Znamienne zwiększenie miana przeciwciał przeciwko </a:t>
            </a:r>
            <a:r>
              <a:rPr kumimoji="0" lang="pl-PL" altLang="pl-PL" sz="2800" i="1" dirty="0">
                <a:cs typeface="Arial" panose="020B0604020202020204" pitchFamily="34" charset="0"/>
              </a:rPr>
              <a:t>B. </a:t>
            </a:r>
            <a:r>
              <a:rPr kumimoji="0" lang="pl-PL" altLang="pl-PL" sz="2800" i="1" dirty="0" err="1">
                <a:cs typeface="Arial" panose="020B0604020202020204" pitchFamily="34" charset="0"/>
              </a:rPr>
              <a:t>pertussis</a:t>
            </a:r>
            <a:r>
              <a:rPr kumimoji="0" lang="pl-PL" altLang="pl-PL" sz="2800" i="1" dirty="0">
                <a:cs typeface="Arial" panose="020B0604020202020204" pitchFamily="34" charset="0"/>
              </a:rPr>
              <a:t> </a:t>
            </a:r>
            <a:r>
              <a:rPr kumimoji="0" lang="pl-PL" altLang="pl-PL" sz="2800" dirty="0">
                <a:cs typeface="Arial" panose="020B0604020202020204" pitchFamily="34" charset="0"/>
              </a:rPr>
              <a:t>w surowicy</a:t>
            </a:r>
          </a:p>
          <a:p>
            <a:r>
              <a:rPr lang="pl-PL" altLang="pl-PL" sz="2800" dirty="0">
                <a:cs typeface="Arial" panose="020B0604020202020204" pitchFamily="34" charset="0"/>
              </a:rPr>
              <a:t>Duże stężenie przeciwciał </a:t>
            </a:r>
            <a:r>
              <a:rPr lang="pl-PL" altLang="pl-PL" sz="2800" dirty="0" err="1">
                <a:cs typeface="Arial" panose="020B0604020202020204" pitchFamily="34" charset="0"/>
              </a:rPr>
              <a:t>IgG</a:t>
            </a:r>
            <a:r>
              <a:rPr lang="pl-PL" altLang="pl-PL" sz="2800" dirty="0">
                <a:cs typeface="Arial" panose="020B0604020202020204" pitchFamily="34" charset="0"/>
              </a:rPr>
              <a:t> przeciwko toksynie krztuścowej u pacjentów </a:t>
            </a:r>
            <a:r>
              <a:rPr kumimoji="0" lang="pl-PL" altLang="pl-PL" sz="2800" dirty="0">
                <a:cs typeface="Arial" panose="020B0604020202020204" pitchFamily="34" charset="0"/>
              </a:rPr>
              <a:t>≥ 11 roku życia, którzy przyjęli ostatnią dawkę szczepienia co najmniej rok wcześniej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dirty="0"/>
              <a:t>Krztusiec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371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398904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>
                <a:cs typeface="Arial" panose="020B0604020202020204" pitchFamily="34" charset="0"/>
              </a:rPr>
              <a:t>Antybiotykoterapia:</a:t>
            </a:r>
            <a:endParaRPr kumimoji="0" lang="pl-PL" altLang="pl-PL" sz="2800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pl-PL" altLang="pl-PL" sz="2800" dirty="0" err="1">
                <a:cs typeface="Arial" panose="020B0604020202020204" pitchFamily="34" charset="0"/>
              </a:rPr>
              <a:t>Klarytromycyna</a:t>
            </a:r>
            <a:r>
              <a:rPr kumimoji="0" lang="pl-PL" altLang="pl-PL" sz="2800" dirty="0">
                <a:cs typeface="Arial" panose="020B0604020202020204" pitchFamily="34" charset="0"/>
              </a:rPr>
              <a:t> 2x500 mg p.o. 7 dni</a:t>
            </a:r>
          </a:p>
          <a:p>
            <a:pPr>
              <a:buFontTx/>
              <a:buNone/>
            </a:pPr>
            <a:r>
              <a:rPr kumimoji="0" lang="pl-PL" altLang="pl-PL" sz="2800" dirty="0" err="1">
                <a:cs typeface="Arial" panose="020B0604020202020204" pitchFamily="34" charset="0"/>
              </a:rPr>
              <a:t>Azytromycyna</a:t>
            </a:r>
            <a:r>
              <a:rPr kumimoji="0" lang="pl-PL" altLang="pl-PL" sz="2800" dirty="0">
                <a:cs typeface="Arial" panose="020B0604020202020204" pitchFamily="34" charset="0"/>
              </a:rPr>
              <a:t> 1 dzień 500 mg, 2-5 dzień 250 p.o. mg</a:t>
            </a:r>
          </a:p>
          <a:p>
            <a:pPr>
              <a:buFontTx/>
              <a:buNone/>
            </a:pPr>
            <a:endParaRPr kumimoji="0" lang="pl-PL" altLang="pl-PL" sz="2800" dirty="0"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dirty="0"/>
              <a:t>Krztusiec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838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Pozaszpitalne</a:t>
            </a:r>
            <a:endParaRPr lang="pl-PL" dirty="0"/>
          </a:p>
          <a:p>
            <a:r>
              <a:rPr lang="pl-PL" dirty="0"/>
              <a:t>Rozwija się w warunkach domowych </a:t>
            </a:r>
          </a:p>
          <a:p>
            <a:pPr marL="0" indent="0">
              <a:buNone/>
            </a:pPr>
            <a:r>
              <a:rPr lang="pl-PL" dirty="0"/>
              <a:t>lub</a:t>
            </a:r>
          </a:p>
          <a:p>
            <a:r>
              <a:rPr lang="pl-PL" dirty="0"/>
              <a:t>Do 48 godzin od momentu przyjęcia do szpitala</a:t>
            </a:r>
          </a:p>
          <a:p>
            <a:pPr marL="0" indent="0">
              <a:buNone/>
            </a:pPr>
            <a:r>
              <a:rPr lang="pl-PL" dirty="0"/>
              <a:t>lub</a:t>
            </a:r>
          </a:p>
          <a:p>
            <a:r>
              <a:rPr lang="pl-PL" dirty="0"/>
              <a:t>Po upływie 72 godzin od opuszczenia szpitala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741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Epidemiologia 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/>
              <a:t>1% dorosłych w ciągu roku</a:t>
            </a:r>
          </a:p>
          <a:p>
            <a:r>
              <a:rPr lang="pl-PL" sz="2800" dirty="0"/>
              <a:t>5-12% spośród tych u których ambulatoryjnie rozpoznano zapalenie płuc ostatecznie je miało</a:t>
            </a:r>
          </a:p>
          <a:p>
            <a:r>
              <a:rPr lang="pl-PL" sz="2800" dirty="0"/>
              <a:t>Śmiertelność wśród przyjętych </a:t>
            </a:r>
            <a:r>
              <a:rPr lang="pl-PL" sz="2800"/>
              <a:t>do szpitala: 15%  </a:t>
            </a:r>
            <a:endParaRPr lang="pl-PL" sz="2800" dirty="0"/>
          </a:p>
          <a:p>
            <a:r>
              <a:rPr lang="pl-PL" sz="2800" dirty="0"/>
              <a:t>Pierwsza przyczyna zgonów z powodu zakażeń</a:t>
            </a:r>
          </a:p>
          <a:p>
            <a:r>
              <a:rPr lang="pl-PL" sz="2800" dirty="0"/>
              <a:t>Szósta przyczyna wszystkich zgonów</a:t>
            </a:r>
          </a:p>
          <a:p>
            <a:r>
              <a:rPr lang="pl-PL" sz="2800" dirty="0"/>
              <a:t>Ponad połowa wszystkich zgonów z powodu zapalenia płuc u osób &gt; 84 lat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820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Czynniki ryzyka (1):</a:t>
            </a:r>
          </a:p>
          <a:p>
            <a:r>
              <a:rPr lang="pl-PL" dirty="0"/>
              <a:t>Podeszły wiek</a:t>
            </a:r>
          </a:p>
          <a:p>
            <a:r>
              <a:rPr lang="pl-PL" dirty="0"/>
              <a:t>Płeć męska</a:t>
            </a:r>
          </a:p>
          <a:p>
            <a:r>
              <a:rPr lang="pl-PL" dirty="0"/>
              <a:t>Przewlekły nikotynizm</a:t>
            </a:r>
          </a:p>
          <a:p>
            <a:r>
              <a:rPr lang="pl-PL" dirty="0"/>
              <a:t>Alkoholizm</a:t>
            </a:r>
          </a:p>
          <a:p>
            <a:r>
              <a:rPr lang="pl-PL" dirty="0"/>
              <a:t>Niedożywienie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0579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Czynniki ryzyka (2):</a:t>
            </a:r>
          </a:p>
          <a:p>
            <a:r>
              <a:rPr lang="pl-PL" dirty="0"/>
              <a:t>Przewlekle choroby układu oddechowego (POCHP, mukowiscydoza)</a:t>
            </a:r>
          </a:p>
          <a:p>
            <a:r>
              <a:rPr lang="pl-PL" dirty="0"/>
              <a:t>Przewlekłe choroby układu krążenia</a:t>
            </a:r>
          </a:p>
          <a:p>
            <a:r>
              <a:rPr lang="pl-PL" dirty="0"/>
              <a:t>Cukrzyca</a:t>
            </a:r>
          </a:p>
          <a:p>
            <a:r>
              <a:rPr lang="pl-PL" dirty="0"/>
              <a:t>Choroba nowotworowa</a:t>
            </a:r>
          </a:p>
          <a:p>
            <a:r>
              <a:rPr lang="pl-PL" dirty="0"/>
              <a:t>Leczenie </a:t>
            </a:r>
            <a:r>
              <a:rPr lang="pl-PL" dirty="0" err="1"/>
              <a:t>glikokortykosteroidami</a:t>
            </a:r>
            <a:r>
              <a:rPr lang="pl-PL" dirty="0"/>
              <a:t>, lekami cytotoksycznymi, radioterapia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6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93088" cy="5040560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/>
              <a:t>Zakażenie wirusowe </a:t>
            </a:r>
          </a:p>
          <a:p>
            <a:pPr marL="0" indent="0">
              <a:buNone/>
            </a:pPr>
            <a:r>
              <a:rPr lang="pl-PL" sz="2800" dirty="0"/>
              <a:t>Badanie przedmiotowe</a:t>
            </a:r>
          </a:p>
          <a:p>
            <a:r>
              <a:rPr lang="pl-PL" sz="2800" dirty="0"/>
              <a:t>Zaczerwienienie błony śluzowej gardła przechodzące na migdałki</a:t>
            </a:r>
          </a:p>
          <a:p>
            <a:r>
              <a:rPr lang="pl-PL" sz="2800" dirty="0"/>
              <a:t>Niekiedy owrzodzenia</a:t>
            </a:r>
          </a:p>
          <a:p>
            <a:pPr marL="0" indent="0">
              <a:buNone/>
            </a:pPr>
            <a:r>
              <a:rPr lang="pl-PL" sz="2800" dirty="0"/>
              <a:t>Mononukleoza: </a:t>
            </a:r>
          </a:p>
          <a:p>
            <a:r>
              <a:rPr lang="pl-PL" sz="2800" dirty="0"/>
              <a:t>Powiększenie tylnych węzłów chłonnych szyi</a:t>
            </a:r>
          </a:p>
          <a:p>
            <a:r>
              <a:rPr lang="pl-PL" sz="2800" dirty="0"/>
              <a:t>Uogólniona limfadenopatia</a:t>
            </a:r>
          </a:p>
          <a:p>
            <a:r>
              <a:rPr lang="pl-PL" sz="2800" dirty="0"/>
              <a:t>Powiększenie śledziony i wątroby</a:t>
            </a:r>
          </a:p>
          <a:p>
            <a:r>
              <a:rPr lang="pl-PL" sz="2800" dirty="0"/>
              <a:t>Badania dodatkowe: </a:t>
            </a:r>
            <a:r>
              <a:rPr lang="pl-PL" sz="2800" dirty="0">
                <a:sym typeface="Symbol" panose="05050102010706020507" pitchFamily="18" charset="2"/>
              </a:rPr>
              <a:t></a:t>
            </a:r>
            <a:r>
              <a:rPr lang="pl-PL" sz="2800" dirty="0" err="1"/>
              <a:t>aminotransferaz</a:t>
            </a:r>
            <a:r>
              <a:rPr lang="pl-PL" sz="2800" dirty="0"/>
              <a:t>, leukocytoza</a:t>
            </a:r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244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Czynniki ryzyka (3):</a:t>
            </a:r>
          </a:p>
          <a:p>
            <a:r>
              <a:rPr lang="pl-PL" dirty="0"/>
              <a:t>Przebywanie na stałe w dużych skupiskach</a:t>
            </a:r>
          </a:p>
          <a:p>
            <a:r>
              <a:rPr lang="pl-PL" dirty="0"/>
              <a:t>Zła higiena jamy ustnej, próchnica</a:t>
            </a:r>
          </a:p>
          <a:p>
            <a:r>
              <a:rPr lang="pl-PL" dirty="0"/>
              <a:t>Stosowanie cewników dożylnych lub do pęcherza moczowego</a:t>
            </a:r>
          </a:p>
          <a:p>
            <a:r>
              <a:rPr lang="pl-PL" dirty="0"/>
              <a:t>Odleżyny</a:t>
            </a:r>
          </a:p>
          <a:p>
            <a:r>
              <a:rPr lang="pl-PL" dirty="0"/>
              <a:t>Zaburzenia połykania (zespoły otępienne, choroby układu nerwowo-mięśniowego)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7931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55448"/>
            <a:ext cx="8435280" cy="54540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Etiologia w zależności od wieku</a:t>
            </a:r>
          </a:p>
          <a:p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t="1497"/>
          <a:stretch/>
        </p:blipFill>
        <p:spPr>
          <a:xfrm>
            <a:off x="251520" y="1628800"/>
            <a:ext cx="7776864" cy="514244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3203848" y="1988840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3217298" y="3147355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3172002" y="5719779"/>
            <a:ext cx="2376264" cy="445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143496" y="4561264"/>
            <a:ext cx="4248472" cy="464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425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5499" y="1200922"/>
            <a:ext cx="8229600" cy="532442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Rozpoznanie </a:t>
            </a:r>
            <a:r>
              <a:rPr lang="pl-PL" sz="2400" dirty="0" err="1"/>
              <a:t>pozaszpitalnego</a:t>
            </a:r>
            <a:r>
              <a:rPr lang="pl-PL" sz="2400" dirty="0"/>
              <a:t> zapalenia płuc:</a:t>
            </a:r>
          </a:p>
          <a:p>
            <a:pPr marL="0" indent="0">
              <a:buNone/>
            </a:pPr>
            <a:endParaRPr lang="pl-PL" sz="800" dirty="0"/>
          </a:p>
          <a:p>
            <a:pPr marL="457200" indent="-457200">
              <a:buFont typeface="+mj-lt"/>
              <a:buAutoNum type="arabicParenR"/>
            </a:pPr>
            <a:r>
              <a:rPr lang="pl-PL" sz="2400" dirty="0"/>
              <a:t>Objawy ostrego zakażenia dolnych dróg oddechowych </a:t>
            </a:r>
          </a:p>
          <a:p>
            <a:pPr marL="0" indent="0">
              <a:buNone/>
            </a:pPr>
            <a:r>
              <a:rPr lang="pl-PL" sz="2400" dirty="0"/>
              <a:t>	(kaszel </a:t>
            </a:r>
            <a:r>
              <a:rPr lang="pl-PL" sz="2400" b="1" dirty="0"/>
              <a:t>i </a:t>
            </a:r>
            <a:r>
              <a:rPr lang="pl-PL" sz="2400" dirty="0"/>
              <a:t>duszność/ból opłucnowy/krwioplucie)</a:t>
            </a:r>
          </a:p>
          <a:p>
            <a:pPr marL="0" indent="0">
              <a:buNone/>
            </a:pPr>
            <a:r>
              <a:rPr lang="pl-PL" sz="2400" dirty="0"/>
              <a:t>oraz co najmniej jeden z poniższych: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/>
              <a:t>Nowe zlokalizowane objawy w badaniu przedmiotowym klatki piersiowej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/>
              <a:t>Tachykardia &gt; 100 min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err="1"/>
              <a:t>Tachypnoe</a:t>
            </a:r>
            <a:r>
              <a:rPr lang="pl-PL" sz="2400" dirty="0"/>
              <a:t> &gt; 24/min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/>
              <a:t>Gorączka &gt; 38</a:t>
            </a:r>
            <a:r>
              <a:rPr lang="pl-PL" sz="2400" baseline="30000" dirty="0"/>
              <a:t>o</a:t>
            </a:r>
            <a:r>
              <a:rPr lang="pl-PL" sz="2400" dirty="0"/>
              <a:t>C)</a:t>
            </a:r>
          </a:p>
          <a:p>
            <a:pPr marL="457200" indent="-457200">
              <a:buFont typeface="+mj-lt"/>
              <a:buAutoNum type="arabicParenR"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Niecharakterystyczny przebieg u starszych (dezorientacja, brak gorączki)</a:t>
            </a:r>
          </a:p>
          <a:p>
            <a:pPr marL="457200" indent="-457200">
              <a:buFont typeface="+mj-lt"/>
              <a:buAutoNum type="arabicParenR"/>
            </a:pPr>
            <a:endParaRPr lang="pl-PL" sz="24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AC301E5-E708-487A-B4E1-333624CD3F5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15816" y="188640"/>
            <a:ext cx="6069360" cy="580926"/>
          </a:xfrm>
        </p:spPr>
        <p:txBody>
          <a:bodyPr/>
          <a:lstStyle/>
          <a:p>
            <a:r>
              <a:rPr lang="pl-PL" dirty="0"/>
              <a:t>Zapalenie płuc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3357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Badanie przedmiotowe </a:t>
            </a:r>
          </a:p>
          <a:p>
            <a:r>
              <a:rPr lang="pl-PL" sz="2600" dirty="0"/>
              <a:t>Stłumienie odgłosu opukowego</a:t>
            </a:r>
          </a:p>
          <a:p>
            <a:r>
              <a:rPr lang="pl-PL" sz="2600" dirty="0"/>
              <a:t>Wzmożone drżenie głosowe nad obszarem nacieku</a:t>
            </a:r>
          </a:p>
          <a:p>
            <a:r>
              <a:rPr lang="pl-PL" sz="2600" dirty="0"/>
              <a:t>Rzężenia drobnobańkowe, trzeszczenia</a:t>
            </a:r>
          </a:p>
          <a:p>
            <a:endParaRPr lang="pl-PL" sz="2600" dirty="0"/>
          </a:p>
          <a:p>
            <a:r>
              <a:rPr lang="pl-PL" sz="2600" dirty="0"/>
              <a:t>Rozpoznanie: RTG klatki piersiowej </a:t>
            </a:r>
          </a:p>
          <a:p>
            <a:r>
              <a:rPr lang="pl-PL" sz="2600" dirty="0"/>
              <a:t>U dzieci – tylko jeśli:</a:t>
            </a:r>
          </a:p>
          <a:p>
            <a:pPr lvl="1"/>
            <a:r>
              <a:rPr lang="pl-PL" sz="2200" dirty="0"/>
              <a:t>Przedłużające się objawy</a:t>
            </a:r>
          </a:p>
          <a:p>
            <a:pPr lvl="1"/>
            <a:r>
              <a:rPr lang="pl-PL" sz="2200" dirty="0"/>
              <a:t>Podejrzenie powikłań</a:t>
            </a:r>
          </a:p>
          <a:p>
            <a:pPr lvl="1"/>
            <a:r>
              <a:rPr lang="pl-PL" sz="2200" dirty="0"/>
              <a:t>Niejasny obraz kliniczny</a:t>
            </a:r>
          </a:p>
          <a:p>
            <a:pPr lvl="1"/>
            <a:r>
              <a:rPr lang="pl-PL" sz="2200" dirty="0"/>
              <a:t>Wymagana hospitalizacja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704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Hospitalizacja – skala CURB-65 /</a:t>
            </a:r>
            <a:r>
              <a:rPr lang="pl-PL" sz="2600" i="1" dirty="0"/>
              <a:t>CRB-65</a:t>
            </a:r>
          </a:p>
          <a:p>
            <a:r>
              <a:rPr lang="pl-PL" sz="2600" dirty="0"/>
              <a:t>Zaburzenia świadomości (</a:t>
            </a:r>
            <a:r>
              <a:rPr lang="pl-PL" sz="2600" b="1" dirty="0" err="1"/>
              <a:t>C</a:t>
            </a:r>
            <a:r>
              <a:rPr lang="pl-PL" sz="2600" dirty="0" err="1"/>
              <a:t>onfusion</a:t>
            </a:r>
            <a:r>
              <a:rPr lang="pl-PL" sz="2600" dirty="0"/>
              <a:t>)</a:t>
            </a:r>
          </a:p>
          <a:p>
            <a:r>
              <a:rPr lang="pl-PL" sz="2600" i="1" dirty="0"/>
              <a:t>Poziom mocznika (</a:t>
            </a:r>
            <a:r>
              <a:rPr lang="pl-PL" sz="2600" b="1" i="1" dirty="0" err="1"/>
              <a:t>U</a:t>
            </a:r>
            <a:r>
              <a:rPr lang="pl-PL" sz="2600" i="1" dirty="0" err="1"/>
              <a:t>rea</a:t>
            </a:r>
            <a:r>
              <a:rPr lang="pl-PL" sz="2600" i="1" dirty="0"/>
              <a:t>) &gt;  7 </a:t>
            </a:r>
            <a:r>
              <a:rPr lang="pl-PL" sz="2600" i="1" dirty="0" err="1"/>
              <a:t>mmol</a:t>
            </a:r>
            <a:r>
              <a:rPr lang="pl-PL" sz="2600" i="1" dirty="0"/>
              <a:t>/l </a:t>
            </a:r>
          </a:p>
          <a:p>
            <a:r>
              <a:rPr lang="pl-PL" sz="2600" dirty="0"/>
              <a:t>Częstość oddechów (</a:t>
            </a:r>
            <a:r>
              <a:rPr lang="pl-PL" sz="2600" b="1" dirty="0"/>
              <a:t>R</a:t>
            </a:r>
            <a:r>
              <a:rPr lang="pl-PL" sz="2600" dirty="0"/>
              <a:t>espiratory </a:t>
            </a:r>
            <a:r>
              <a:rPr lang="pl-PL" sz="2600" dirty="0" err="1"/>
              <a:t>rate</a:t>
            </a:r>
            <a:r>
              <a:rPr lang="pl-PL" sz="2600" dirty="0"/>
              <a:t>) </a:t>
            </a:r>
            <a:r>
              <a:rPr lang="pl-PL" sz="2600" dirty="0">
                <a:sym typeface="Symbol" panose="05050102010706020507" pitchFamily="18" charset="2"/>
              </a:rPr>
              <a:t></a:t>
            </a:r>
            <a:r>
              <a:rPr lang="pl-PL" sz="2600" dirty="0"/>
              <a:t> 30 /minutę</a:t>
            </a:r>
          </a:p>
          <a:p>
            <a:r>
              <a:rPr lang="pl-PL" sz="2600" dirty="0"/>
              <a:t>Ciśnienie tętnicze (</a:t>
            </a:r>
            <a:r>
              <a:rPr lang="pl-PL" sz="2600" b="1" dirty="0"/>
              <a:t>B</a:t>
            </a:r>
            <a:r>
              <a:rPr lang="pl-PL" sz="2600" dirty="0"/>
              <a:t>lood </a:t>
            </a:r>
            <a:r>
              <a:rPr lang="pl-PL" sz="2600" dirty="0" err="1"/>
              <a:t>pressure</a:t>
            </a:r>
            <a:r>
              <a:rPr lang="pl-PL" sz="2600" dirty="0"/>
              <a:t>) ≤ 90/60 mmHg</a:t>
            </a:r>
          </a:p>
          <a:p>
            <a:r>
              <a:rPr lang="pl-PL" sz="2600" dirty="0"/>
              <a:t>Wiek powyżej </a:t>
            </a:r>
            <a:r>
              <a:rPr lang="pl-PL" sz="2600" b="1" dirty="0"/>
              <a:t>65</a:t>
            </a:r>
            <a:r>
              <a:rPr lang="pl-PL" sz="2600" dirty="0"/>
              <a:t> lat.</a:t>
            </a:r>
          </a:p>
          <a:p>
            <a:endParaRPr lang="pl-PL" sz="2600" dirty="0"/>
          </a:p>
          <a:p>
            <a:r>
              <a:rPr lang="pl-PL" sz="2600" dirty="0"/>
              <a:t>CRB65 = 0: leczenie w domu</a:t>
            </a:r>
          </a:p>
          <a:p>
            <a:r>
              <a:rPr lang="pl-PL" sz="2600" dirty="0"/>
              <a:t>CRB65= 1-2: rozważenie hospitalizacji</a:t>
            </a:r>
          </a:p>
          <a:p>
            <a:r>
              <a:rPr lang="pl-PL" sz="2600" dirty="0"/>
              <a:t>CRB65 = 3-4: hospitalizacja (ryzyko zgonu &gt; 10%)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7140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320480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Leczenie – S. </a:t>
            </a:r>
            <a:r>
              <a:rPr lang="pl-PL" sz="2600" dirty="0" err="1"/>
              <a:t>pneumoniae</a:t>
            </a:r>
            <a:endParaRPr lang="pl-PL" sz="2600" i="1" dirty="0"/>
          </a:p>
          <a:p>
            <a:r>
              <a:rPr lang="pl-PL" sz="2600" dirty="0" err="1"/>
              <a:t>Amoksycylina</a:t>
            </a:r>
            <a:r>
              <a:rPr lang="pl-PL" sz="2600" dirty="0"/>
              <a:t> 1 g co 8 godzin lub 1,5-2g co 12 godzin (90% wrażliwość)</a:t>
            </a:r>
          </a:p>
          <a:p>
            <a:r>
              <a:rPr lang="pl-PL" sz="2600" dirty="0" err="1"/>
              <a:t>Cefuroksym</a:t>
            </a:r>
            <a:r>
              <a:rPr lang="pl-PL" sz="2600" dirty="0"/>
              <a:t> (85% wrażliwość)</a:t>
            </a:r>
          </a:p>
          <a:p>
            <a:r>
              <a:rPr lang="pl-PL" sz="2600" dirty="0" err="1"/>
              <a:t>Makrolidy</a:t>
            </a:r>
            <a:r>
              <a:rPr lang="pl-PL" sz="2600" dirty="0"/>
              <a:t> (70% wrażliwość)</a:t>
            </a:r>
          </a:p>
          <a:p>
            <a:r>
              <a:rPr lang="pl-PL" sz="2600" dirty="0" err="1"/>
              <a:t>Amoksycylina</a:t>
            </a:r>
            <a:r>
              <a:rPr lang="pl-PL" sz="2600" dirty="0"/>
              <a:t> z kwasem </a:t>
            </a:r>
            <a:r>
              <a:rPr lang="pl-PL" sz="2600" dirty="0" err="1"/>
              <a:t>klawulanowym</a:t>
            </a:r>
            <a:r>
              <a:rPr lang="pl-PL" sz="2600" dirty="0"/>
              <a:t> lub </a:t>
            </a:r>
            <a:r>
              <a:rPr lang="pl-PL" sz="2600" dirty="0" err="1"/>
              <a:t>cefuroksym</a:t>
            </a:r>
            <a:r>
              <a:rPr lang="pl-PL" sz="2600" dirty="0"/>
              <a:t> – starszy wiek</a:t>
            </a:r>
          </a:p>
          <a:p>
            <a:endParaRPr lang="pl-PL" sz="2600" dirty="0"/>
          </a:p>
          <a:p>
            <a:r>
              <a:rPr lang="pl-PL" sz="2600" dirty="0"/>
              <a:t>Dzieci – w zależności od wieku i prawdopodobnej etiologii, </a:t>
            </a:r>
            <a:r>
              <a:rPr lang="pl-PL" sz="2600" dirty="0" err="1"/>
              <a:t>amoksycylina</a:t>
            </a:r>
            <a:r>
              <a:rPr lang="pl-PL" sz="2600" dirty="0"/>
              <a:t> 80-90 mg/kg </a:t>
            </a:r>
            <a:r>
              <a:rPr lang="pl-PL" sz="2600" dirty="0" err="1"/>
              <a:t>m.c</a:t>
            </a:r>
            <a:r>
              <a:rPr lang="pl-PL" sz="2600" dirty="0"/>
              <a:t>./dobę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0942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Zapalenie płuc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Profilaktyka – szczepienia:</a:t>
            </a:r>
            <a:endParaRPr lang="pl-PL" sz="2600" i="1" dirty="0"/>
          </a:p>
          <a:p>
            <a:r>
              <a:rPr lang="pl-PL" sz="2600" dirty="0"/>
              <a:t>Grypa</a:t>
            </a:r>
          </a:p>
          <a:p>
            <a:r>
              <a:rPr lang="pl-PL" sz="2600" dirty="0"/>
              <a:t>Pneumokoki</a:t>
            </a:r>
          </a:p>
          <a:p>
            <a:r>
              <a:rPr lang="pl-PL" sz="2600" dirty="0"/>
              <a:t>H. </a:t>
            </a:r>
            <a:r>
              <a:rPr lang="pl-PL" sz="2600" dirty="0" err="1"/>
              <a:t>influenzae</a:t>
            </a:r>
            <a:endParaRPr lang="pl-PL" sz="2600" dirty="0"/>
          </a:p>
          <a:p>
            <a:r>
              <a:rPr lang="pl-PL" sz="2600" dirty="0"/>
              <a:t>Krztusiec</a:t>
            </a:r>
          </a:p>
          <a:p>
            <a:r>
              <a:rPr lang="pl-PL" sz="2600" dirty="0"/>
              <a:t>Odra</a:t>
            </a:r>
          </a:p>
          <a:p>
            <a:r>
              <a:rPr lang="pl-PL" sz="2600" dirty="0"/>
              <a:t>Ospa wietrzna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494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Zaostrzenie POCHP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Objawy:</a:t>
            </a:r>
            <a:endParaRPr lang="pl-PL" sz="2600" i="1" dirty="0"/>
          </a:p>
          <a:p>
            <a:r>
              <a:rPr lang="pl-PL" sz="2600" dirty="0"/>
              <a:t>Nasilenie duszności</a:t>
            </a:r>
          </a:p>
          <a:p>
            <a:r>
              <a:rPr lang="pl-PL" sz="2600" dirty="0"/>
              <a:t>Nasilenie kaszlu</a:t>
            </a:r>
          </a:p>
          <a:p>
            <a:r>
              <a:rPr lang="pl-PL" sz="2600" dirty="0"/>
              <a:t>Zwiększenie odkrztuszanej wydzieliny</a:t>
            </a:r>
          </a:p>
          <a:p>
            <a:endParaRPr lang="pl-PL" sz="2600" dirty="0"/>
          </a:p>
          <a:p>
            <a:r>
              <a:rPr lang="pl-PL" sz="2600" dirty="0"/>
              <a:t>80% zaostrzeń POCHP nie wymaga leczenia szpitalnego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235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Zaostrzenie POCHP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Drobnoustroje wywołujące infekcyjne zaostrzenie POCHP:</a:t>
            </a:r>
          </a:p>
          <a:p>
            <a:endParaRPr lang="pl-PL" altLang="pl-PL" sz="2800" dirty="0">
              <a:cs typeface="Arial" panose="020B0604020202020204" pitchFamily="34" charset="0"/>
            </a:endParaRPr>
          </a:p>
          <a:p>
            <a:r>
              <a:rPr lang="pl-PL" altLang="pl-PL" sz="2800" b="1" dirty="0" err="1">
                <a:cs typeface="Arial" panose="020B0604020202020204" pitchFamily="34" charset="0"/>
              </a:rPr>
              <a:t>Haemophilus</a:t>
            </a:r>
            <a:r>
              <a:rPr lang="pl-PL" altLang="pl-PL" sz="2800" b="1" dirty="0">
                <a:cs typeface="Arial" panose="020B0604020202020204" pitchFamily="34" charset="0"/>
              </a:rPr>
              <a:t> </a:t>
            </a:r>
            <a:r>
              <a:rPr lang="pl-PL" altLang="pl-PL" sz="2800" b="1" dirty="0" err="1">
                <a:cs typeface="Arial" panose="020B0604020202020204" pitchFamily="34" charset="0"/>
              </a:rPr>
              <a:t>influenze</a:t>
            </a:r>
            <a:r>
              <a:rPr lang="pl-PL" altLang="pl-PL" sz="2800" b="1" dirty="0">
                <a:cs typeface="Arial" panose="020B0604020202020204" pitchFamily="34" charset="0"/>
              </a:rPr>
              <a:t> (20-30 %)</a:t>
            </a:r>
          </a:p>
          <a:p>
            <a:r>
              <a:rPr lang="pl-PL" altLang="pl-PL" sz="2800" b="1" dirty="0" err="1">
                <a:cs typeface="Arial" panose="020B0604020202020204" pitchFamily="34" charset="0"/>
              </a:rPr>
              <a:t>Streptococcus</a:t>
            </a:r>
            <a:r>
              <a:rPr lang="pl-PL" altLang="pl-PL" sz="2800" b="1" dirty="0">
                <a:cs typeface="Arial" panose="020B0604020202020204" pitchFamily="34" charset="0"/>
              </a:rPr>
              <a:t> </a:t>
            </a:r>
            <a:r>
              <a:rPr lang="pl-PL" altLang="pl-PL" sz="2800" b="1" dirty="0" err="1">
                <a:cs typeface="Arial" panose="020B0604020202020204" pitchFamily="34" charset="0"/>
              </a:rPr>
              <a:t>pneumoniae</a:t>
            </a:r>
            <a:r>
              <a:rPr lang="pl-PL" altLang="pl-PL" sz="2800" b="1" dirty="0">
                <a:cs typeface="Arial" panose="020B0604020202020204" pitchFamily="34" charset="0"/>
              </a:rPr>
              <a:t> (10-15 %)</a:t>
            </a:r>
          </a:p>
          <a:p>
            <a:r>
              <a:rPr lang="pl-PL" altLang="pl-PL" sz="2800" dirty="0" err="1">
                <a:cs typeface="Arial" panose="020B0604020202020204" pitchFamily="34" charset="0"/>
              </a:rPr>
              <a:t>Moraxella</a:t>
            </a:r>
            <a:r>
              <a:rPr lang="pl-PL" altLang="pl-PL" sz="2800" dirty="0">
                <a:cs typeface="Arial" panose="020B0604020202020204" pitchFamily="34" charset="0"/>
              </a:rPr>
              <a:t> </a:t>
            </a:r>
            <a:r>
              <a:rPr lang="pl-PL" altLang="pl-PL" sz="2800" dirty="0" err="1">
                <a:cs typeface="Arial" panose="020B0604020202020204" pitchFamily="34" charset="0"/>
              </a:rPr>
              <a:t>catarrhalis</a:t>
            </a:r>
            <a:r>
              <a:rPr lang="pl-PL" altLang="pl-PL" sz="2800" dirty="0">
                <a:cs typeface="Arial" panose="020B0604020202020204" pitchFamily="34" charset="0"/>
              </a:rPr>
              <a:t> (10-15 %)</a:t>
            </a:r>
          </a:p>
          <a:p>
            <a:r>
              <a:rPr lang="pl-PL" altLang="pl-PL" sz="2800" dirty="0" err="1">
                <a:cs typeface="Arial" panose="020B0604020202020204" pitchFamily="34" charset="0"/>
              </a:rPr>
              <a:t>Mycoplasma</a:t>
            </a:r>
            <a:r>
              <a:rPr lang="pl-PL" altLang="pl-PL" sz="2800" dirty="0">
                <a:cs typeface="Arial" panose="020B0604020202020204" pitchFamily="34" charset="0"/>
              </a:rPr>
              <a:t> </a:t>
            </a:r>
            <a:r>
              <a:rPr lang="pl-PL" altLang="pl-PL" sz="2800" dirty="0" err="1">
                <a:cs typeface="Arial" panose="020B0604020202020204" pitchFamily="34" charset="0"/>
              </a:rPr>
              <a:t>pneumoniae</a:t>
            </a:r>
            <a:r>
              <a:rPr lang="pl-PL" altLang="pl-PL" sz="2800" dirty="0">
                <a:cs typeface="Arial" panose="020B0604020202020204" pitchFamily="34" charset="0"/>
              </a:rPr>
              <a:t> ( 1-2 %)</a:t>
            </a:r>
          </a:p>
          <a:p>
            <a:r>
              <a:rPr lang="pl-PL" altLang="pl-PL" sz="2800" dirty="0">
                <a:cs typeface="Arial" panose="020B0604020202020204" pitchFamily="34" charset="0"/>
              </a:rPr>
              <a:t>Chlamydia </a:t>
            </a:r>
            <a:r>
              <a:rPr lang="pl-PL" altLang="pl-PL" sz="2800" dirty="0" err="1">
                <a:cs typeface="Arial" panose="020B0604020202020204" pitchFamily="34" charset="0"/>
              </a:rPr>
              <a:t>pneumoniae</a:t>
            </a:r>
            <a:r>
              <a:rPr lang="pl-PL" altLang="pl-PL" sz="2800" dirty="0">
                <a:cs typeface="Arial" panose="020B0604020202020204" pitchFamily="34" charset="0"/>
              </a:rPr>
              <a:t> (5-10 %)</a:t>
            </a:r>
          </a:p>
          <a:p>
            <a:r>
              <a:rPr lang="pl-PL" altLang="pl-PL" sz="2800" dirty="0">
                <a:cs typeface="Arial" panose="020B0604020202020204" pitchFamily="34" charset="0"/>
              </a:rPr>
              <a:t>Wirusy (grypy, </a:t>
            </a:r>
            <a:r>
              <a:rPr lang="pl-PL" altLang="pl-PL" sz="2800" dirty="0" err="1">
                <a:cs typeface="Arial" panose="020B0604020202020204" pitchFamily="34" charset="0"/>
              </a:rPr>
              <a:t>paragrypy</a:t>
            </a:r>
            <a:r>
              <a:rPr lang="pl-PL" altLang="pl-PL" sz="2800" dirty="0">
                <a:cs typeface="Arial" panose="020B0604020202020204" pitchFamily="34" charset="0"/>
              </a:rPr>
              <a:t> i inne)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3439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Zaostrzenie POCHP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Leczenie:</a:t>
            </a:r>
            <a:endParaRPr lang="pl-PL" sz="2600" i="1" dirty="0"/>
          </a:p>
          <a:p>
            <a:r>
              <a:rPr lang="pl-PL" sz="2600" dirty="0"/>
              <a:t>Leki rozszerzające oskrzela </a:t>
            </a:r>
          </a:p>
          <a:p>
            <a:pPr lvl="1"/>
            <a:r>
              <a:rPr lang="pl-PL" sz="2200" dirty="0" err="1"/>
              <a:t>Salbutamol</a:t>
            </a:r>
            <a:r>
              <a:rPr lang="pl-PL" sz="2200" dirty="0"/>
              <a:t> w nebulizacji 5mg co 4-6 godzin</a:t>
            </a:r>
          </a:p>
          <a:p>
            <a:pPr lvl="1"/>
            <a:r>
              <a:rPr lang="pl-PL" sz="2200" dirty="0"/>
              <a:t>Bromek </a:t>
            </a:r>
            <a:r>
              <a:rPr lang="pl-PL" sz="2200" dirty="0" err="1"/>
              <a:t>ipratropium</a:t>
            </a:r>
            <a:r>
              <a:rPr lang="pl-PL" sz="2200" dirty="0"/>
              <a:t> 0,25-05,5 mg co 6-8 godzin</a:t>
            </a:r>
          </a:p>
          <a:p>
            <a:r>
              <a:rPr lang="pl-PL" sz="2600" dirty="0" err="1"/>
              <a:t>Glikokortykosteridy</a:t>
            </a:r>
            <a:endParaRPr lang="pl-PL" sz="2600" dirty="0"/>
          </a:p>
          <a:p>
            <a:pPr lvl="1"/>
            <a:r>
              <a:rPr lang="pl-PL" sz="2200" dirty="0" err="1"/>
              <a:t>Prednizon</a:t>
            </a:r>
            <a:r>
              <a:rPr lang="pl-PL" sz="2200" dirty="0"/>
              <a:t> doustnie 40 mg/dobę przez 5 dni</a:t>
            </a:r>
          </a:p>
          <a:p>
            <a:pPr lvl="1"/>
            <a:r>
              <a:rPr lang="pl-PL" sz="2200" dirty="0" err="1"/>
              <a:t>Metyloprednizon</a:t>
            </a:r>
            <a:r>
              <a:rPr lang="pl-PL" sz="2200" dirty="0"/>
              <a:t> 40mg IV w bolusie, potem w dawkach podzielonych</a:t>
            </a:r>
          </a:p>
          <a:p>
            <a:r>
              <a:rPr lang="pl-PL" sz="2600" dirty="0"/>
              <a:t>Leki wspomagające</a:t>
            </a:r>
          </a:p>
          <a:p>
            <a:pPr lvl="1"/>
            <a:r>
              <a:rPr lang="pl-PL" sz="2200" dirty="0" err="1"/>
              <a:t>Diuretyki</a:t>
            </a:r>
            <a:endParaRPr lang="pl-PL" sz="2200" dirty="0"/>
          </a:p>
          <a:p>
            <a:pPr lvl="1"/>
            <a:r>
              <a:rPr lang="pl-PL" sz="2200" dirty="0"/>
              <a:t>przeciwzakrzepowe</a:t>
            </a:r>
          </a:p>
          <a:p>
            <a:endParaRPr lang="pl-PL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17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9072" cy="485313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Zakażenie paciorkowcowe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Obraz kliniczny  </a:t>
            </a:r>
          </a:p>
          <a:p>
            <a:r>
              <a:rPr lang="pl-PL" dirty="0"/>
              <a:t>Okres wylęgania 1-4 dni</a:t>
            </a:r>
          </a:p>
          <a:p>
            <a:r>
              <a:rPr lang="pl-PL" dirty="0"/>
              <a:t>Nagły początek</a:t>
            </a:r>
          </a:p>
          <a:p>
            <a:r>
              <a:rPr lang="pl-PL" dirty="0"/>
              <a:t>Trudności w połykaniu</a:t>
            </a:r>
          </a:p>
          <a:p>
            <a:r>
              <a:rPr lang="pl-PL" dirty="0"/>
              <a:t>Gorączka (&gt; 38</a:t>
            </a:r>
            <a:r>
              <a:rPr lang="pl-PL" baseline="30000" dirty="0"/>
              <a:t>o</a:t>
            </a:r>
            <a:r>
              <a:rPr lang="pl-PL" dirty="0"/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1342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Zaostrzenie POCHP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600" b="1" dirty="0">
                <a:cs typeface="Arial" panose="020B0604020202020204" pitchFamily="34" charset="0"/>
              </a:rPr>
              <a:t>Wskazania do zastosowania antybiotyku:</a:t>
            </a:r>
          </a:p>
          <a:p>
            <a:r>
              <a:rPr lang="pl-PL" altLang="pl-PL" sz="2600" dirty="0">
                <a:cs typeface="Arial" panose="020B0604020202020204" pitchFamily="34" charset="0"/>
              </a:rPr>
              <a:t>Nasilenie duszności</a:t>
            </a:r>
          </a:p>
          <a:p>
            <a:r>
              <a:rPr lang="pl-PL" altLang="pl-PL" sz="2600" dirty="0">
                <a:cs typeface="Arial" panose="020B0604020202020204" pitchFamily="34" charset="0"/>
              </a:rPr>
              <a:t>Zwiększenie objętości wydzieliny</a:t>
            </a:r>
          </a:p>
          <a:p>
            <a:r>
              <a:rPr lang="pl-PL" altLang="pl-PL" sz="2600" b="1" dirty="0">
                <a:cs typeface="Arial" panose="020B0604020202020204" pitchFamily="34" charset="0"/>
              </a:rPr>
              <a:t>Ropny charakter plwociny</a:t>
            </a:r>
          </a:p>
          <a:p>
            <a:endParaRPr lang="pl-PL" sz="2600" dirty="0"/>
          </a:p>
          <a:p>
            <a:r>
              <a:rPr lang="pl-PL" sz="2600" dirty="0" err="1"/>
              <a:t>Amoksycylina</a:t>
            </a:r>
            <a:r>
              <a:rPr lang="pl-PL" sz="2600" dirty="0"/>
              <a:t> (1g co 8 godzin)</a:t>
            </a:r>
          </a:p>
          <a:p>
            <a:r>
              <a:rPr lang="pl-PL" sz="2600" dirty="0" err="1"/>
              <a:t>Amoksycylina</a:t>
            </a:r>
            <a:r>
              <a:rPr lang="pl-PL" sz="2600" dirty="0"/>
              <a:t> z kwasem </a:t>
            </a:r>
            <a:r>
              <a:rPr lang="pl-PL" sz="2600" dirty="0" err="1"/>
              <a:t>klawulanowym</a:t>
            </a:r>
            <a:endParaRPr lang="pl-PL" sz="2600" dirty="0"/>
          </a:p>
          <a:p>
            <a:r>
              <a:rPr lang="pl-PL" sz="2600" dirty="0" err="1"/>
              <a:t>Makrolid</a:t>
            </a:r>
            <a:r>
              <a:rPr lang="pl-PL" sz="2600" dirty="0"/>
              <a:t> (</a:t>
            </a:r>
            <a:r>
              <a:rPr lang="pl-PL" sz="2600" dirty="0" err="1"/>
              <a:t>klarytromycyna</a:t>
            </a:r>
            <a:r>
              <a:rPr lang="pl-PL" sz="2600" dirty="0"/>
              <a:t> 500mg co 12 godzin)</a:t>
            </a:r>
          </a:p>
          <a:p>
            <a:r>
              <a:rPr lang="pl-PL" sz="2600" dirty="0" err="1"/>
              <a:t>Fluorochinolon</a:t>
            </a:r>
            <a:r>
              <a:rPr lang="pl-PL" sz="2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860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dirty="0"/>
              <a:t>Zakażenia układu moczowego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/>
              <a:t>20% zakażeń </a:t>
            </a:r>
            <a:r>
              <a:rPr lang="pl-PL" sz="2600" dirty="0" err="1"/>
              <a:t>pozaszpitalnych</a:t>
            </a:r>
            <a:endParaRPr lang="pl-PL" sz="2600" dirty="0"/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Powikłane:</a:t>
            </a:r>
          </a:p>
          <a:p>
            <a:r>
              <a:rPr lang="pl-PL" sz="2600" dirty="0"/>
              <a:t>Każda infekcja u mężczyzn</a:t>
            </a:r>
          </a:p>
          <a:p>
            <a:r>
              <a:rPr lang="pl-PL" sz="2600" dirty="0"/>
              <a:t>Zakażenie układu moczowego z anatomicznymi lub czynnościowymi zaburzeniami odpływu moczu</a:t>
            </a:r>
          </a:p>
          <a:p>
            <a:r>
              <a:rPr lang="pl-PL" sz="2600" dirty="0"/>
              <a:t>Zakażenie układu moczowego z upośledzeniem ogólnoustrojowych lub miejscowych mechanizmów obronnych</a:t>
            </a:r>
          </a:p>
          <a:p>
            <a:r>
              <a:rPr lang="pl-PL" sz="2600" dirty="0"/>
              <a:t>Zakażenie wywołane nietypowymi drobnoustrojami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900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3A847-266B-49DD-80A8-449EE9F2D31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43808" y="116632"/>
            <a:ext cx="6069360" cy="645185"/>
          </a:xfrm>
        </p:spPr>
        <p:txBody>
          <a:bodyPr/>
          <a:lstStyle/>
          <a:p>
            <a:r>
              <a:rPr lang="pl-PL" sz="3200" dirty="0"/>
              <a:t>Patogeneza zakażeń układu moczowego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B879F8-90A0-419D-9FD6-D0681369E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2E896F-BDE3-4F88-8B2F-2ED653E5B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28"/>
          <a:stretch/>
        </p:blipFill>
        <p:spPr>
          <a:xfrm>
            <a:off x="914400" y="1600200"/>
            <a:ext cx="7812360" cy="4493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5777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9904" y="188640"/>
            <a:ext cx="6408712" cy="580926"/>
          </a:xfrm>
        </p:spPr>
        <p:txBody>
          <a:bodyPr/>
          <a:lstStyle/>
          <a:p>
            <a:r>
              <a:rPr lang="pl-PL" sz="3400" dirty="0"/>
              <a:t>Zapalenie pęcherza moczowego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Droga zakażenia:</a:t>
            </a:r>
          </a:p>
          <a:p>
            <a:pPr lvl="1"/>
            <a:r>
              <a:rPr lang="pl-PL" dirty="0"/>
              <a:t>Wstępująca (cewnikowanie pęcherza, badania endoskopowe)</a:t>
            </a:r>
          </a:p>
          <a:p>
            <a:pPr lvl="1"/>
            <a:r>
              <a:rPr lang="pl-PL" dirty="0"/>
              <a:t>Krwionośna (osłabienie odporności, ogniska zakażenia w organizmie)</a:t>
            </a:r>
          </a:p>
          <a:p>
            <a:pPr lvl="1"/>
            <a:r>
              <a:rPr lang="pl-PL" dirty="0"/>
              <a:t>Przez ciągłość (zmiany zapalne narządu rodnego u kobiet)</a:t>
            </a:r>
          </a:p>
          <a:p>
            <a:r>
              <a:rPr lang="pl-PL" sz="2800" dirty="0"/>
              <a:t>Przeszkody </a:t>
            </a:r>
            <a:r>
              <a:rPr lang="pl-PL" sz="2800" dirty="0" err="1"/>
              <a:t>podpęcherzowe</a:t>
            </a:r>
            <a:r>
              <a:rPr lang="pl-PL" sz="2800" dirty="0"/>
              <a:t> (rozrost gruczołu krokowego, zwężenie cewki moczowej, wady wrodzone układu moczowego)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94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Epidemiologia:</a:t>
            </a:r>
          </a:p>
          <a:p>
            <a:r>
              <a:rPr lang="pl-PL" sz="2400" dirty="0"/>
              <a:t>Kobiety </a:t>
            </a:r>
          </a:p>
          <a:p>
            <a:pPr lvl="1"/>
            <a:r>
              <a:rPr lang="pl-PL" sz="2400" dirty="0"/>
              <a:t>90% zakażeń</a:t>
            </a:r>
          </a:p>
          <a:p>
            <a:pPr lvl="1"/>
            <a:r>
              <a:rPr lang="pl-PL" sz="2400" dirty="0"/>
              <a:t>25-50% zachoruje w ciągu życia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Patogeneza:</a:t>
            </a:r>
          </a:p>
          <a:p>
            <a:r>
              <a:rPr lang="pl-PL" sz="2400" dirty="0"/>
              <a:t>E. coli – ok. 75%</a:t>
            </a:r>
          </a:p>
          <a:p>
            <a:r>
              <a:rPr lang="pl-PL" sz="2400" dirty="0"/>
              <a:t>Zakażenia powikłane – E. coli – 50%, Gram-dodatnie (</a:t>
            </a:r>
            <a:r>
              <a:rPr lang="pl-PL" sz="2400" i="1" dirty="0"/>
              <a:t>St. </a:t>
            </a:r>
            <a:r>
              <a:rPr lang="pl-PL" sz="2400" i="1" dirty="0" err="1"/>
              <a:t>aureus</a:t>
            </a:r>
            <a:r>
              <a:rPr lang="pl-PL" sz="2400" i="1" dirty="0"/>
              <a:t>, </a:t>
            </a:r>
            <a:r>
              <a:rPr lang="pl-PL" sz="2400" i="1" dirty="0" err="1"/>
              <a:t>Enterococcus</a:t>
            </a:r>
            <a:r>
              <a:rPr lang="pl-PL" sz="2400" dirty="0"/>
              <a:t>)</a:t>
            </a:r>
          </a:p>
          <a:p>
            <a:r>
              <a:rPr lang="pl-PL" sz="2400" dirty="0"/>
              <a:t>Rzadko – </a:t>
            </a:r>
            <a:r>
              <a:rPr lang="pl-PL" sz="2400" i="1" dirty="0"/>
              <a:t>H. </a:t>
            </a:r>
            <a:r>
              <a:rPr lang="pl-PL" sz="2400" i="1" dirty="0" err="1"/>
              <a:t>simplex</a:t>
            </a:r>
            <a:r>
              <a:rPr lang="pl-PL" sz="2400" i="1" dirty="0"/>
              <a:t>, C. </a:t>
            </a:r>
            <a:r>
              <a:rPr lang="pl-PL" sz="2400" i="1" dirty="0" err="1"/>
              <a:t>albicans</a:t>
            </a:r>
            <a:endParaRPr lang="pl-PL" sz="2400" i="1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719904" y="188640"/>
            <a:ext cx="6408712" cy="580926"/>
          </a:xfrm>
        </p:spPr>
        <p:txBody>
          <a:bodyPr/>
          <a:lstStyle/>
          <a:p>
            <a:r>
              <a:rPr lang="pl-PL" sz="3400" dirty="0"/>
              <a:t>Zapalenie pęcherza moczowego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67AAE2-21C4-40A1-A2BB-2168E76D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60" y="1628800"/>
            <a:ext cx="3268257" cy="3133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565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Objawy:</a:t>
            </a:r>
          </a:p>
          <a:p>
            <a:r>
              <a:rPr lang="pl-PL" sz="2400" dirty="0"/>
              <a:t>Ból przy oddawaniu moczu (</a:t>
            </a:r>
            <a:r>
              <a:rPr lang="pl-PL" sz="2400" dirty="0" err="1"/>
              <a:t>dyzuria</a:t>
            </a:r>
            <a:r>
              <a:rPr lang="pl-PL" sz="2400" dirty="0"/>
              <a:t>)</a:t>
            </a:r>
          </a:p>
          <a:p>
            <a:r>
              <a:rPr lang="pl-PL" sz="2400" dirty="0"/>
              <a:t>Parcie naglące (nagła, niepohamowana potrzeba oddania moczu)</a:t>
            </a:r>
          </a:p>
          <a:p>
            <a:r>
              <a:rPr lang="pl-PL" sz="2400" dirty="0"/>
              <a:t>Częstomocz </a:t>
            </a:r>
          </a:p>
          <a:p>
            <a:r>
              <a:rPr lang="pl-PL" sz="2400" dirty="0" err="1"/>
              <a:t>Pollakiuria</a:t>
            </a:r>
            <a:r>
              <a:rPr lang="pl-PL" sz="2400" dirty="0"/>
              <a:t> (częste parcie na pęcherz z oddaniem niewielkiej ilości moczu)</a:t>
            </a:r>
          </a:p>
          <a:p>
            <a:r>
              <a:rPr lang="pl-PL" sz="2400" dirty="0"/>
              <a:t>Ból w okolicy nadłonowej</a:t>
            </a:r>
          </a:p>
          <a:p>
            <a:r>
              <a:rPr lang="pl-PL" sz="2400" dirty="0"/>
              <a:t>Krwiomocz (hematuria)</a:t>
            </a:r>
          </a:p>
          <a:p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/>
              <a:t>Nykturia (potrzeba oddawania moczu w nocy)</a:t>
            </a:r>
          </a:p>
          <a:p>
            <a:r>
              <a:rPr lang="pl-PL" sz="2400" dirty="0"/>
              <a:t>Nietrzymanie moczu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719904" y="188640"/>
            <a:ext cx="6408712" cy="580926"/>
          </a:xfrm>
        </p:spPr>
        <p:txBody>
          <a:bodyPr/>
          <a:lstStyle/>
          <a:p>
            <a:r>
              <a:rPr lang="pl-PL" sz="3400" dirty="0"/>
              <a:t>Zapalenie pęcherza moczowego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635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6048672" cy="580926"/>
          </a:xfrm>
        </p:spPr>
        <p:txBody>
          <a:bodyPr/>
          <a:lstStyle/>
          <a:p>
            <a:r>
              <a:rPr lang="pl-PL" sz="3200" dirty="0"/>
              <a:t>Zapalenie pęcherza moczowego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Badanie ogólne moczu:</a:t>
            </a:r>
          </a:p>
          <a:p>
            <a:r>
              <a:rPr lang="pl-PL" dirty="0"/>
              <a:t>Leukocyturia (&gt; 5  </a:t>
            </a:r>
            <a:r>
              <a:rPr lang="pl-PL" dirty="0" err="1"/>
              <a:t>wpw</a:t>
            </a:r>
            <a:r>
              <a:rPr lang="pl-PL" dirty="0"/>
              <a:t>)</a:t>
            </a:r>
          </a:p>
          <a:p>
            <a:r>
              <a:rPr lang="pl-PL" dirty="0"/>
              <a:t>Bakteriuria </a:t>
            </a:r>
          </a:p>
          <a:p>
            <a:r>
              <a:rPr lang="pl-PL" dirty="0" err="1"/>
              <a:t>Krwinkomocz</a:t>
            </a:r>
            <a:r>
              <a:rPr lang="pl-PL" dirty="0"/>
              <a:t> </a:t>
            </a:r>
          </a:p>
          <a:p>
            <a:r>
              <a:rPr lang="pl-PL" dirty="0"/>
              <a:t>Badania obrazowe – powikłane zapalenie pęcherza moczowego, wykluczenie anatomicznych i czynnościowych zaburzeń w odpływie moczu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3946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883" y="1340768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Leczenie:</a:t>
            </a:r>
          </a:p>
          <a:p>
            <a:r>
              <a:rPr lang="pl-PL" sz="2800" strike="sngStrike" dirty="0" err="1">
                <a:solidFill>
                  <a:srgbClr val="FF0000"/>
                </a:solidFill>
              </a:rPr>
              <a:t>Nitrofurantoina</a:t>
            </a:r>
            <a:r>
              <a:rPr lang="pl-PL" sz="2800" strike="sngStrike" dirty="0">
                <a:solidFill>
                  <a:srgbClr val="FF0000"/>
                </a:solidFill>
              </a:rPr>
              <a:t> – 5-7 dni / </a:t>
            </a:r>
            <a:r>
              <a:rPr lang="pl-PL" sz="2800" dirty="0">
                <a:solidFill>
                  <a:srgbClr val="FF0000"/>
                </a:solidFill>
              </a:rPr>
              <a:t>(</a:t>
            </a:r>
            <a:r>
              <a:rPr lang="pl-PL" sz="2800" dirty="0" err="1">
                <a:solidFill>
                  <a:srgbClr val="FF0000"/>
                </a:solidFill>
              </a:rPr>
              <a:t>furazydyna</a:t>
            </a:r>
            <a:r>
              <a:rPr lang="pl-PL" sz="2800" dirty="0">
                <a:solidFill>
                  <a:srgbClr val="FF0000"/>
                </a:solidFill>
              </a:rPr>
              <a:t>)</a:t>
            </a:r>
          </a:p>
          <a:p>
            <a:r>
              <a:rPr lang="pl-PL" sz="2800" dirty="0" err="1"/>
              <a:t>Trimetoprim</a:t>
            </a:r>
            <a:r>
              <a:rPr lang="pl-PL" sz="2800" dirty="0"/>
              <a:t> – 5-7 dni</a:t>
            </a:r>
          </a:p>
          <a:p>
            <a:r>
              <a:rPr lang="pl-PL" sz="2800" dirty="0" err="1"/>
              <a:t>Trimetoprim</a:t>
            </a:r>
            <a:r>
              <a:rPr lang="pl-PL" sz="2800" dirty="0"/>
              <a:t>/</a:t>
            </a:r>
            <a:r>
              <a:rPr lang="pl-PL" sz="2800" dirty="0" err="1"/>
              <a:t>sulfametoksazol</a:t>
            </a:r>
            <a:r>
              <a:rPr lang="pl-PL" sz="2800" dirty="0"/>
              <a:t> – 5-7 dni</a:t>
            </a:r>
          </a:p>
          <a:p>
            <a:r>
              <a:rPr lang="pl-PL" sz="2800" dirty="0" err="1"/>
              <a:t>Fosfomycyna</a:t>
            </a:r>
            <a:r>
              <a:rPr lang="pl-PL" sz="2800" dirty="0"/>
              <a:t> – jednorazowo</a:t>
            </a:r>
          </a:p>
          <a:p>
            <a:endParaRPr lang="pl-PL" sz="2800" dirty="0"/>
          </a:p>
          <a:p>
            <a:r>
              <a:rPr lang="pl-PL" sz="2800" strike="sngStrike" dirty="0">
                <a:solidFill>
                  <a:srgbClr val="FF0000"/>
                </a:solidFill>
              </a:rPr>
              <a:t>Ampicylina – 7 dni (?)</a:t>
            </a:r>
          </a:p>
          <a:p>
            <a:r>
              <a:rPr lang="pl-PL" sz="2800" dirty="0" err="1"/>
              <a:t>Fluorochinolony</a:t>
            </a:r>
            <a:r>
              <a:rPr lang="pl-PL" sz="2800" dirty="0"/>
              <a:t> (</a:t>
            </a:r>
            <a:r>
              <a:rPr lang="pl-PL" sz="2800" dirty="0" err="1"/>
              <a:t>cyprofloksacyna</a:t>
            </a:r>
            <a:r>
              <a:rPr lang="pl-PL" sz="2800" dirty="0"/>
              <a:t>, </a:t>
            </a:r>
            <a:r>
              <a:rPr lang="pl-PL" sz="2800" dirty="0" err="1"/>
              <a:t>norfloksacyna</a:t>
            </a:r>
            <a:r>
              <a:rPr lang="pl-PL" sz="2800" dirty="0"/>
              <a:t>, </a:t>
            </a:r>
            <a:r>
              <a:rPr lang="pl-PL" sz="2800" dirty="0" err="1"/>
              <a:t>ofloksacyna</a:t>
            </a:r>
            <a:r>
              <a:rPr lang="pl-PL" sz="2800" dirty="0"/>
              <a:t>) – 7 dni (powikłane zapalenie pęcherza)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719904" y="188640"/>
            <a:ext cx="6408712" cy="580926"/>
          </a:xfrm>
        </p:spPr>
        <p:txBody>
          <a:bodyPr/>
          <a:lstStyle/>
          <a:p>
            <a:r>
              <a:rPr lang="pl-PL" sz="3400" dirty="0"/>
              <a:t>Zapalenie pęcherza moczowego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0236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Bakteriomocz</a:t>
            </a:r>
            <a:r>
              <a:rPr lang="pl-PL" sz="3200" dirty="0"/>
              <a:t> bezobjawowy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Znamienny </a:t>
            </a:r>
            <a:r>
              <a:rPr lang="pl-PL" sz="2800" dirty="0" err="1"/>
              <a:t>bakteriomocz</a:t>
            </a:r>
            <a:r>
              <a:rPr lang="pl-PL" sz="2800" dirty="0"/>
              <a:t> u osoby bez objawów klinicznych ZUM. Wynik posiewu:</a:t>
            </a:r>
          </a:p>
          <a:p>
            <a:r>
              <a:rPr lang="pl-PL" sz="2800" dirty="0"/>
              <a:t>ten sam drobnoustrój w mianie ≥10</a:t>
            </a:r>
            <a:r>
              <a:rPr lang="pl-PL" sz="2800" baseline="30000" dirty="0"/>
              <a:t>5</a:t>
            </a:r>
            <a:r>
              <a:rPr lang="pl-PL" sz="2800" dirty="0"/>
              <a:t> CFU/ml w 2 kolejnych próbkach moczu u kobiety,</a:t>
            </a:r>
          </a:p>
          <a:p>
            <a:r>
              <a:rPr lang="pl-PL" sz="2800" dirty="0"/>
              <a:t>jeden drobnoustrój w mianie ≥10</a:t>
            </a:r>
            <a:r>
              <a:rPr lang="pl-PL" sz="2800" baseline="30000" dirty="0"/>
              <a:t>5</a:t>
            </a:r>
            <a:r>
              <a:rPr lang="pl-PL" sz="2800" dirty="0"/>
              <a:t> CFU/ml w jednej próbce moczu u mężczyzny,</a:t>
            </a:r>
          </a:p>
          <a:p>
            <a:r>
              <a:rPr lang="pl-PL" sz="2800" dirty="0"/>
              <a:t>jeden drobnoustrój w mianie ≥10</a:t>
            </a:r>
            <a:r>
              <a:rPr lang="pl-PL" sz="2800" baseline="30000" dirty="0"/>
              <a:t>2</a:t>
            </a:r>
            <a:r>
              <a:rPr lang="pl-PL" sz="2800" dirty="0"/>
              <a:t> CFU/ml w próbce moczu uzyskanej za pomocą jednorazowego cewnikowania pęcherza moczowego.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357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Bakteriomocz</a:t>
            </a:r>
            <a:r>
              <a:rPr lang="pl-PL" sz="3200" dirty="0"/>
              <a:t> bezobjawowy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Najczęściej </a:t>
            </a:r>
            <a:r>
              <a:rPr lang="pl-PL" sz="2800" i="1" dirty="0"/>
              <a:t>E. coli</a:t>
            </a:r>
            <a:r>
              <a:rPr lang="pl-PL" sz="2800" dirty="0"/>
              <a:t>, flora mieszana u pacjentów z długotrwałym cewnikiem.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Zwiększona częstość występowania:</a:t>
            </a:r>
          </a:p>
          <a:p>
            <a:r>
              <a:rPr lang="pl-PL" sz="2800" dirty="0"/>
              <a:t>chorzy na cukrzycę </a:t>
            </a:r>
          </a:p>
          <a:p>
            <a:r>
              <a:rPr lang="pl-PL" sz="2800" dirty="0"/>
              <a:t>osoby przebywające w domach opieki </a:t>
            </a:r>
          </a:p>
          <a:p>
            <a:r>
              <a:rPr lang="pl-PL" sz="2800" dirty="0"/>
              <a:t>chorzy hemodializowani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18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3240" y="0"/>
            <a:ext cx="6069360" cy="864096"/>
          </a:xfrm>
        </p:spPr>
        <p:txBody>
          <a:bodyPr/>
          <a:lstStyle/>
          <a:p>
            <a:r>
              <a:rPr lang="pl-PL" sz="3200" dirty="0"/>
              <a:t>Ostre zapalenie gardła </a:t>
            </a:r>
            <a:br>
              <a:rPr lang="pl-PL" sz="3200" dirty="0"/>
            </a:br>
            <a:r>
              <a:rPr lang="pl-PL" sz="3200" dirty="0"/>
              <a:t>i migdałków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649072" cy="5256584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Zakażenie paciorkowcowe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Badanie fizykalne: </a:t>
            </a:r>
          </a:p>
          <a:p>
            <a:r>
              <a:rPr lang="pl-PL" dirty="0"/>
              <a:t>Krwistoczerwona błona śluzowa</a:t>
            </a:r>
          </a:p>
          <a:p>
            <a:r>
              <a:rPr lang="pl-PL" dirty="0"/>
              <a:t>Dobrze odgraniczone ogniska wysięku na migdałkach</a:t>
            </a:r>
          </a:p>
          <a:p>
            <a:r>
              <a:rPr lang="pl-PL" dirty="0"/>
              <a:t>Wybroczyny na podniebieniu</a:t>
            </a:r>
          </a:p>
          <a:p>
            <a:r>
              <a:rPr lang="pl-PL" dirty="0"/>
              <a:t>Tkliwe i powiększone węzły chłonne szyjne przednie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5174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Bakteriomocz</a:t>
            </a:r>
            <a:r>
              <a:rPr lang="pl-PL" sz="3200" dirty="0"/>
              <a:t> bezobjawowy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Nie należy stosować antybiotyków u chorych z bezobjawowym </a:t>
            </a:r>
            <a:r>
              <a:rPr lang="pl-PL" sz="2800" dirty="0" err="1"/>
              <a:t>bakteriomoczem</a:t>
            </a:r>
            <a:r>
              <a:rPr lang="pl-PL" sz="2800" dirty="0"/>
              <a:t> w przypadku:</a:t>
            </a:r>
          </a:p>
          <a:p>
            <a:r>
              <a:rPr lang="pl-PL" sz="2800" dirty="0"/>
              <a:t>kobiet niebędących w ciąży</a:t>
            </a:r>
          </a:p>
          <a:p>
            <a:r>
              <a:rPr lang="pl-PL" sz="2800" dirty="0"/>
              <a:t>chorych na cukrzycę</a:t>
            </a:r>
          </a:p>
          <a:p>
            <a:r>
              <a:rPr lang="pl-PL" sz="2800" dirty="0"/>
              <a:t>osób w podeszłym wieku</a:t>
            </a:r>
          </a:p>
          <a:p>
            <a:r>
              <a:rPr lang="pl-PL" sz="2800" dirty="0"/>
              <a:t>chorych z uszkodzeniem rdzenia kręgowego</a:t>
            </a:r>
          </a:p>
          <a:p>
            <a:r>
              <a:rPr lang="pl-PL" sz="2800" dirty="0"/>
              <a:t>chorych z cewnikiem w drogach moczowych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063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sz="3200" dirty="0" err="1"/>
              <a:t>Odmiedniczkowe</a:t>
            </a:r>
            <a:r>
              <a:rPr lang="pl-PL" sz="3200" dirty="0"/>
              <a:t> zapalenie nerek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91" y="1268760"/>
            <a:ext cx="8435280" cy="4853136"/>
          </a:xfrm>
        </p:spPr>
        <p:txBody>
          <a:bodyPr/>
          <a:lstStyle/>
          <a:p>
            <a:r>
              <a:rPr lang="pl-PL" sz="2800" dirty="0"/>
              <a:t>Najczęściej droga wstępująca (utrudniony odpływ moczu), rzadziej </a:t>
            </a:r>
            <a:r>
              <a:rPr lang="pl-PL" sz="2800" dirty="0" err="1"/>
              <a:t>krwio</a:t>
            </a:r>
            <a:r>
              <a:rPr lang="pl-PL" sz="2800" dirty="0"/>
              <a:t>- i </a:t>
            </a:r>
            <a:r>
              <a:rPr lang="pl-PL" sz="2800" dirty="0" err="1"/>
              <a:t>limfopochodne</a:t>
            </a:r>
            <a:r>
              <a:rPr lang="pl-PL" sz="2800" dirty="0"/>
              <a:t> (2%)</a:t>
            </a:r>
          </a:p>
          <a:p>
            <a:endParaRPr lang="pl-PL" sz="2800" dirty="0"/>
          </a:p>
          <a:p>
            <a:pPr marL="0" indent="0">
              <a:buNone/>
            </a:pPr>
            <a:r>
              <a:rPr lang="pl-PL" sz="2800" dirty="0"/>
              <a:t>Czynniki predysponujące:</a:t>
            </a:r>
          </a:p>
          <a:p>
            <a:r>
              <a:rPr lang="pl-PL" sz="2800" dirty="0"/>
              <a:t>Płeć żeńska</a:t>
            </a:r>
          </a:p>
          <a:p>
            <a:r>
              <a:rPr lang="pl-PL" sz="2800" dirty="0"/>
              <a:t>Starszy wiek</a:t>
            </a:r>
          </a:p>
          <a:p>
            <a:r>
              <a:rPr lang="pl-PL" sz="2800" dirty="0"/>
              <a:t>Ciąża i połóg</a:t>
            </a:r>
          </a:p>
          <a:p>
            <a:r>
              <a:rPr lang="pl-PL" sz="2800" dirty="0"/>
              <a:t>Leczenie immunosupresyjne</a:t>
            </a:r>
          </a:p>
          <a:p>
            <a:r>
              <a:rPr lang="pl-PL" sz="2800" dirty="0"/>
              <a:t>Niewyrównana cukrzyca</a:t>
            </a:r>
          </a:p>
          <a:p>
            <a:r>
              <a:rPr lang="pl-PL" sz="2800" dirty="0"/>
              <a:t>Zabiegi na drogach moczowych (cewnikowanie)</a:t>
            </a:r>
          </a:p>
          <a:p>
            <a:endParaRPr lang="pl-PL" sz="2800" dirty="0"/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3330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sz="3200" dirty="0" err="1"/>
              <a:t>Odmiedniczkowe</a:t>
            </a:r>
            <a:r>
              <a:rPr lang="pl-PL" sz="3200" dirty="0"/>
              <a:t> zapalenie nerek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91" y="126876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Etiologia </a:t>
            </a:r>
          </a:p>
          <a:p>
            <a:r>
              <a:rPr lang="pl-PL" sz="2800" dirty="0"/>
              <a:t>Gram-ujemne </a:t>
            </a:r>
            <a:r>
              <a:rPr lang="pl-PL" sz="2800" i="1" dirty="0" err="1"/>
              <a:t>Enterobacteriacae</a:t>
            </a:r>
            <a:r>
              <a:rPr lang="pl-PL" sz="2800" dirty="0"/>
              <a:t> (</a:t>
            </a:r>
            <a:r>
              <a:rPr lang="pl-PL" sz="2800" i="1" dirty="0"/>
              <a:t>E. coli </a:t>
            </a:r>
            <a:r>
              <a:rPr lang="pl-PL" sz="2800" dirty="0"/>
              <a:t>– 80-95%)</a:t>
            </a:r>
          </a:p>
          <a:p>
            <a:r>
              <a:rPr lang="pl-PL" sz="2800" i="1" dirty="0"/>
              <a:t>P. </a:t>
            </a:r>
            <a:r>
              <a:rPr lang="pl-PL" sz="2800" i="1" dirty="0" err="1"/>
              <a:t>mirabilis</a:t>
            </a:r>
            <a:r>
              <a:rPr lang="pl-PL" sz="2800" i="1" dirty="0"/>
              <a:t>, </a:t>
            </a:r>
            <a:r>
              <a:rPr lang="pl-PL" sz="2800" i="1" dirty="0" err="1"/>
              <a:t>Klebsiella</a:t>
            </a:r>
            <a:r>
              <a:rPr lang="pl-PL" sz="2800" i="1" dirty="0"/>
              <a:t> </a:t>
            </a:r>
            <a:r>
              <a:rPr lang="pl-PL" sz="2800" dirty="0"/>
              <a:t>– rzadko</a:t>
            </a:r>
          </a:p>
          <a:p>
            <a:r>
              <a:rPr lang="pl-PL" sz="2800" dirty="0"/>
              <a:t>Powikłane - </a:t>
            </a:r>
            <a:r>
              <a:rPr lang="pl-PL" sz="2800" dirty="0">
                <a:sym typeface="Symbol" panose="05050102010706020507" pitchFamily="18" charset="2"/>
              </a:rPr>
              <a:t> częstości Gram-dodatnich (</a:t>
            </a:r>
            <a:r>
              <a:rPr lang="pl-PL" sz="2800" dirty="0" err="1">
                <a:sym typeface="Symbol" panose="05050102010706020507" pitchFamily="18" charset="2"/>
              </a:rPr>
              <a:t>Enterococcus</a:t>
            </a:r>
            <a:r>
              <a:rPr lang="pl-PL" sz="2800" dirty="0">
                <a:sym typeface="Symbol" panose="05050102010706020507" pitchFamily="18" charset="2"/>
              </a:rPr>
              <a:t>)</a:t>
            </a:r>
          </a:p>
          <a:p>
            <a:r>
              <a:rPr lang="pl-PL" sz="2800" dirty="0">
                <a:sym typeface="Symbol" panose="05050102010706020507" pitchFamily="18" charset="2"/>
              </a:rPr>
              <a:t>Wirusy, grzyby – rzadko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30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sz="3200" dirty="0" err="1"/>
              <a:t>Odmiedniczkowe</a:t>
            </a:r>
            <a:r>
              <a:rPr lang="pl-PL" sz="3200" dirty="0"/>
              <a:t> zapalenie nerek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91" y="126876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Obraz kliniczny</a:t>
            </a:r>
          </a:p>
          <a:p>
            <a:r>
              <a:rPr lang="pl-PL" sz="2800" dirty="0">
                <a:sym typeface="Symbol" panose="05050102010706020507" pitchFamily="18" charset="2"/>
              </a:rPr>
              <a:t>Ból okolicy kąta żebrowo-kręgowego</a:t>
            </a:r>
          </a:p>
          <a:p>
            <a:r>
              <a:rPr lang="pl-PL" sz="2800" dirty="0">
                <a:sym typeface="Symbol" panose="05050102010706020507" pitchFamily="18" charset="2"/>
              </a:rPr>
              <a:t>Złe samopoczucie</a:t>
            </a:r>
          </a:p>
          <a:p>
            <a:r>
              <a:rPr lang="pl-PL" sz="2800" dirty="0">
                <a:sym typeface="Symbol" panose="05050102010706020507" pitchFamily="18" charset="2"/>
              </a:rPr>
              <a:t>Gorączka</a:t>
            </a:r>
          </a:p>
          <a:p>
            <a:r>
              <a:rPr lang="pl-PL" sz="2800" dirty="0">
                <a:sym typeface="Symbol" panose="05050102010706020507" pitchFamily="18" charset="2"/>
              </a:rPr>
              <a:t>Nudności / wymioty</a:t>
            </a:r>
          </a:p>
          <a:p>
            <a:r>
              <a:rPr lang="pl-PL" sz="2800" dirty="0">
                <a:sym typeface="Symbol" panose="05050102010706020507" pitchFamily="18" charset="2"/>
              </a:rPr>
              <a:t>Mogą towarzyszyć objawy zapalenia pęcherza moczowego</a:t>
            </a:r>
          </a:p>
          <a:p>
            <a:r>
              <a:rPr lang="pl-PL" sz="2800" dirty="0"/>
              <a:t>Dodatni objaw </a:t>
            </a:r>
            <a:r>
              <a:rPr lang="pl-PL" sz="2800" dirty="0" err="1"/>
              <a:t>Godflama</a:t>
            </a:r>
            <a:r>
              <a:rPr lang="pl-PL" sz="2800" dirty="0"/>
              <a:t> (zwykle jednostronny)</a:t>
            </a:r>
          </a:p>
          <a:p>
            <a:endParaRPr lang="pl-PL" sz="2800" dirty="0"/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1440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sz="3200" dirty="0" err="1"/>
              <a:t>Odmiedniczkowe</a:t>
            </a:r>
            <a:r>
              <a:rPr lang="pl-PL" sz="3200" dirty="0"/>
              <a:t> zapalenie nerek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91" y="126876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Badania dodatkowe</a:t>
            </a:r>
          </a:p>
          <a:p>
            <a:r>
              <a:rPr lang="pl-PL" sz="2400" dirty="0">
                <a:sym typeface="Symbol" panose="05050102010706020507" pitchFamily="18" charset="2"/>
              </a:rPr>
              <a:t>Badanie osadu moczu (leukocyturia, </a:t>
            </a:r>
            <a:r>
              <a:rPr lang="pl-PL" sz="2400" dirty="0" err="1">
                <a:sym typeface="Symbol" panose="05050102010706020507" pitchFamily="18" charset="2"/>
              </a:rPr>
              <a:t>bakteriomocz</a:t>
            </a:r>
            <a:r>
              <a:rPr lang="pl-PL" sz="2400" dirty="0">
                <a:sym typeface="Symbol" panose="05050102010706020507" pitchFamily="18" charset="2"/>
              </a:rPr>
              <a:t>, </a:t>
            </a:r>
            <a:r>
              <a:rPr lang="pl-PL" sz="2400" dirty="0" err="1">
                <a:sym typeface="Symbol" panose="05050102010706020507" pitchFamily="18" charset="2"/>
              </a:rPr>
              <a:t>krwinkomocz</a:t>
            </a:r>
            <a:r>
              <a:rPr lang="pl-PL" sz="2400" dirty="0">
                <a:sym typeface="Symbol" panose="05050102010706020507" pitchFamily="18" charset="2"/>
              </a:rPr>
              <a:t>)</a:t>
            </a:r>
          </a:p>
          <a:p>
            <a:r>
              <a:rPr lang="pl-PL" sz="2400" dirty="0">
                <a:sym typeface="Symbol" panose="05050102010706020507" pitchFamily="18" charset="2"/>
              </a:rPr>
              <a:t>Posiew moczu (&gt; 10</a:t>
            </a:r>
            <a:r>
              <a:rPr lang="pl-PL" sz="2400" baseline="30000" dirty="0">
                <a:sym typeface="Symbol" panose="05050102010706020507" pitchFamily="18" charset="2"/>
              </a:rPr>
              <a:t>4</a:t>
            </a:r>
            <a:r>
              <a:rPr lang="pl-PL" sz="2400" dirty="0">
                <a:sym typeface="Symbol" panose="05050102010706020507" pitchFamily="18" charset="2"/>
              </a:rPr>
              <a:t> komórek bakteryjnych/ml)</a:t>
            </a:r>
          </a:p>
          <a:p>
            <a:endParaRPr lang="pl-PL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pl-PL" sz="2400" dirty="0">
                <a:sym typeface="Symbol" panose="05050102010706020507" pitchFamily="18" charset="2"/>
              </a:rPr>
              <a:t>Badania obrazowe</a:t>
            </a:r>
          </a:p>
          <a:p>
            <a:r>
              <a:rPr lang="pl-PL" sz="2400" dirty="0">
                <a:sym typeface="Symbol" panose="05050102010706020507" pitchFamily="18" charset="2"/>
              </a:rPr>
              <a:t>Powikłane OZN</a:t>
            </a:r>
          </a:p>
          <a:p>
            <a:r>
              <a:rPr lang="pl-PL" sz="2400" dirty="0">
                <a:sym typeface="Symbol" panose="05050102010706020507" pitchFamily="18" charset="2"/>
              </a:rPr>
              <a:t>Wątpliwości co do rozpoznania</a:t>
            </a:r>
          </a:p>
          <a:p>
            <a:r>
              <a:rPr lang="pl-PL" sz="2400" dirty="0">
                <a:sym typeface="Symbol" panose="05050102010706020507" pitchFamily="18" charset="2"/>
              </a:rPr>
              <a:t>Gorączka &gt; 48 godzin</a:t>
            </a:r>
          </a:p>
          <a:p>
            <a:r>
              <a:rPr lang="pl-PL" sz="2400" dirty="0">
                <a:sym typeface="Symbol" panose="05050102010706020507" pitchFamily="18" charset="2"/>
              </a:rPr>
              <a:t>Pogorszenie stanu klinicznego w trakcie leczenia</a:t>
            </a:r>
          </a:p>
          <a:p>
            <a:r>
              <a:rPr lang="pl-PL" sz="2400" dirty="0">
                <a:sym typeface="Symbol" panose="05050102010706020507" pitchFamily="18" charset="2"/>
              </a:rPr>
              <a:t>Powtórny epizod OZN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549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sz="3200" dirty="0" err="1"/>
              <a:t>Odmiedniczkowe</a:t>
            </a:r>
            <a:r>
              <a:rPr lang="pl-PL" sz="3200" dirty="0"/>
              <a:t> zapalenie nerek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91" y="126876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Leczenie  </a:t>
            </a:r>
          </a:p>
          <a:p>
            <a:pPr lvl="1"/>
            <a:r>
              <a:rPr lang="pl-PL" sz="2000" dirty="0"/>
              <a:t>Ambulatoryjne – empiryczne do czasu uzyskania wyniku posiewu</a:t>
            </a:r>
          </a:p>
          <a:p>
            <a:pPr lvl="1"/>
            <a:r>
              <a:rPr lang="pl-PL" sz="2000" dirty="0" err="1"/>
              <a:t>Cyprofloksacyna</a:t>
            </a:r>
            <a:r>
              <a:rPr lang="pl-PL" sz="2000" dirty="0"/>
              <a:t> lub </a:t>
            </a:r>
            <a:r>
              <a:rPr lang="pl-PL" sz="2000" dirty="0" err="1"/>
              <a:t>lewofloksacyna</a:t>
            </a:r>
            <a:r>
              <a:rPr lang="pl-PL" sz="2000" dirty="0"/>
              <a:t> 7-14 dni</a:t>
            </a:r>
          </a:p>
          <a:p>
            <a:pPr marL="0" indent="0">
              <a:buNone/>
            </a:pPr>
            <a:r>
              <a:rPr lang="pl-PL" sz="2400" dirty="0"/>
              <a:t>Hospitalizacja:</a:t>
            </a:r>
          </a:p>
          <a:p>
            <a:pPr lvl="1"/>
            <a:r>
              <a:rPr lang="pl-PL" sz="2000" dirty="0"/>
              <a:t>Nudności i wymioty</a:t>
            </a:r>
          </a:p>
          <a:p>
            <a:pPr lvl="1"/>
            <a:r>
              <a:rPr lang="pl-PL" sz="2000" dirty="0"/>
              <a:t>Odwodnienie</a:t>
            </a:r>
          </a:p>
          <a:p>
            <a:pPr lvl="1"/>
            <a:r>
              <a:rPr lang="pl-PL" sz="2000" dirty="0" err="1">
                <a:sym typeface="Symbol" panose="05050102010706020507" pitchFamily="18" charset="2"/>
              </a:rPr>
              <a:t>Urosepsa</a:t>
            </a:r>
            <a:endParaRPr lang="pl-PL" sz="2000" dirty="0">
              <a:sym typeface="Symbol" panose="05050102010706020507" pitchFamily="18" charset="2"/>
            </a:endParaRPr>
          </a:p>
          <a:p>
            <a:pPr lvl="1"/>
            <a:r>
              <a:rPr lang="pl-PL" sz="2000" dirty="0">
                <a:sym typeface="Symbol" panose="05050102010706020507" pitchFamily="18" charset="2"/>
              </a:rPr>
              <a:t>Brak poprawy mimo leczenia</a:t>
            </a:r>
          </a:p>
          <a:p>
            <a:pPr lvl="1"/>
            <a:r>
              <a:rPr lang="pl-PL" sz="2000" dirty="0">
                <a:sym typeface="Symbol" panose="05050102010706020507" pitchFamily="18" charset="2"/>
              </a:rPr>
              <a:t>Wątpliwości co do rozpoznania</a:t>
            </a:r>
          </a:p>
          <a:p>
            <a:pPr lvl="1"/>
            <a:r>
              <a:rPr lang="pl-PL" sz="2000" dirty="0">
                <a:sym typeface="Symbol" panose="05050102010706020507" pitchFamily="18" charset="2"/>
              </a:rPr>
              <a:t>Ciąża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2757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57392" cy="580926"/>
          </a:xfrm>
        </p:spPr>
        <p:txBody>
          <a:bodyPr/>
          <a:lstStyle/>
          <a:p>
            <a:r>
              <a:rPr lang="pl-PL" sz="3200" dirty="0" err="1"/>
              <a:t>Odmiedniczkowe</a:t>
            </a:r>
            <a:r>
              <a:rPr lang="pl-PL" sz="3200" dirty="0"/>
              <a:t> zapalenie nerek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91" y="126876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Powikłania:</a:t>
            </a:r>
          </a:p>
          <a:p>
            <a:r>
              <a:rPr lang="pl-PL" sz="2800" dirty="0"/>
              <a:t>Ropień, ropnie mnogie nerek</a:t>
            </a:r>
          </a:p>
          <a:p>
            <a:r>
              <a:rPr lang="pl-PL" sz="2800" dirty="0"/>
              <a:t>Ropień </a:t>
            </a:r>
            <a:r>
              <a:rPr lang="pl-PL" sz="2800" dirty="0" err="1"/>
              <a:t>okołonerkowy</a:t>
            </a:r>
            <a:endParaRPr lang="pl-PL" sz="2800" dirty="0"/>
          </a:p>
          <a:p>
            <a:r>
              <a:rPr lang="pl-PL" sz="2800" dirty="0"/>
              <a:t>Roponercze</a:t>
            </a:r>
          </a:p>
          <a:p>
            <a:r>
              <a:rPr lang="pl-PL" sz="2800" dirty="0"/>
              <a:t>Zgorzelinowe </a:t>
            </a:r>
            <a:r>
              <a:rPr lang="pl-PL" sz="2800" dirty="0" err="1"/>
              <a:t>odmiedniczkowe</a:t>
            </a:r>
            <a:r>
              <a:rPr lang="pl-PL" sz="2800" dirty="0"/>
              <a:t> zapalenie nerek</a:t>
            </a:r>
          </a:p>
          <a:p>
            <a:r>
              <a:rPr lang="pl-PL" sz="2800" dirty="0"/>
              <a:t>Martwica brodawek nerkowych</a:t>
            </a:r>
          </a:p>
          <a:p>
            <a:r>
              <a:rPr lang="pl-PL" sz="2800" dirty="0"/>
              <a:t>Wstrząs septyczny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3530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pl-PL" sz="2600" dirty="0"/>
              <a:t>Najczęściej u osób starszych, niewydolność żylna, powikłanie owrzodzeń, upośledzenie odporności</a:t>
            </a:r>
          </a:p>
          <a:p>
            <a:r>
              <a:rPr lang="pl-PL" sz="2600" dirty="0"/>
              <a:t>Etiologia: paciorkowiec </a:t>
            </a:r>
            <a:r>
              <a:rPr lang="el-GR" sz="2600" dirty="0"/>
              <a:t>β</a:t>
            </a:r>
            <a:r>
              <a:rPr lang="pl-PL" sz="2600" dirty="0"/>
              <a:t>-hemolizujący grupy A</a:t>
            </a:r>
          </a:p>
          <a:p>
            <a:r>
              <a:rPr lang="pl-PL" sz="2600" dirty="0"/>
              <a:t>Objawy: nagły początek, dreszcze, rozbicie, gorączka 40-41</a:t>
            </a:r>
            <a:r>
              <a:rPr lang="pl-PL" sz="2600" baseline="30000" dirty="0"/>
              <a:t>o</a:t>
            </a:r>
            <a:r>
              <a:rPr lang="pl-PL" sz="2600" dirty="0"/>
              <a:t>, ból i pieczenie skóry</a:t>
            </a:r>
          </a:p>
          <a:p>
            <a:r>
              <a:rPr lang="pl-PL" sz="2600" dirty="0"/>
              <a:t>Dobrze odgraniczony rumień, skóra żywoczerwona, lśniąca, obrzęknięta</a:t>
            </a:r>
          </a:p>
          <a:p>
            <a:r>
              <a:rPr lang="pl-PL" sz="2600" dirty="0"/>
              <a:t>Lokalizacja: najczęściej twarz i podudzia</a:t>
            </a:r>
          </a:p>
          <a:p>
            <a:r>
              <a:rPr lang="pl-PL" sz="2600" dirty="0"/>
              <a:t>Postać pęcherzowa, krwotoczna, zgorzelinowa</a:t>
            </a:r>
          </a:p>
          <a:p>
            <a:r>
              <a:rPr lang="pl-PL" sz="2600" dirty="0"/>
              <a:t>Smugowate wypustki –szerzenie się zakażenia drogami chłonnymi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9379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Leczenie – penicyliny lub </a:t>
            </a:r>
            <a:r>
              <a:rPr lang="pl-PL" dirty="0" err="1"/>
              <a:t>cefalosporyny</a:t>
            </a:r>
            <a:endParaRPr lang="pl-PL" dirty="0"/>
          </a:p>
          <a:p>
            <a:r>
              <a:rPr lang="pl-PL" dirty="0"/>
              <a:t>Hospitalizacja w razie ciężkiego przebiegu</a:t>
            </a:r>
          </a:p>
          <a:p>
            <a:r>
              <a:rPr lang="pl-PL" dirty="0"/>
              <a:t>Powikłania: nawroty, ropowica, zakrzepowe zapalenie żył</a:t>
            </a:r>
          </a:p>
        </p:txBody>
      </p:sp>
      <p:pic>
        <p:nvPicPr>
          <p:cNvPr id="7" name="Picture 2" descr="Celluli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0"/>
          <a:stretch/>
        </p:blipFill>
        <p:spPr bwMode="auto">
          <a:xfrm>
            <a:off x="5686866" y="3933056"/>
            <a:ext cx="3210041" cy="24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9099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Liszajec zakaźny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76771"/>
            <a:ext cx="8229600" cy="4853136"/>
          </a:xfrm>
        </p:spPr>
        <p:txBody>
          <a:bodyPr/>
          <a:lstStyle/>
          <a:p>
            <a:r>
              <a:rPr lang="pl-PL" sz="2600" dirty="0"/>
              <a:t>Skupiska małych dzieci (żłobki, przedszkola) dorosłych (akademiki, więzienia, jednostki wojskowe)</a:t>
            </a:r>
          </a:p>
          <a:p>
            <a:r>
              <a:rPr lang="pl-PL" sz="2600" dirty="0"/>
              <a:t>Etiologia: mieszana </a:t>
            </a:r>
            <a:r>
              <a:rPr lang="pl-PL" sz="2600"/>
              <a:t>(gronkowcowo-paciorkowcowa</a:t>
            </a:r>
            <a:r>
              <a:rPr lang="pl-PL" sz="2600" dirty="0"/>
              <a:t>)</a:t>
            </a:r>
          </a:p>
          <a:p>
            <a:r>
              <a:rPr lang="pl-PL" sz="2600" dirty="0"/>
              <a:t>Nagły początek, świąd i pieczenie skóry</a:t>
            </a:r>
          </a:p>
          <a:p>
            <a:r>
              <a:rPr lang="pl-PL" sz="2600" dirty="0"/>
              <a:t>Powierzchowne, pękające pęcherze z wydzieliną zasychającą w miodowożółte strupy</a:t>
            </a:r>
          </a:p>
          <a:p>
            <a:r>
              <a:rPr lang="pl-PL" sz="2600" dirty="0"/>
              <a:t>Lokalizacja: najczęściej twarz (okolice otworów)</a:t>
            </a:r>
          </a:p>
          <a:p>
            <a:r>
              <a:rPr lang="pl-PL" sz="2600" dirty="0"/>
              <a:t>Brak objawów ogólnych</a:t>
            </a:r>
          </a:p>
          <a:p>
            <a:r>
              <a:rPr lang="pl-PL" sz="2600" dirty="0"/>
              <a:t>Nie pozostawia blizn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4" y="4533497"/>
            <a:ext cx="2526282" cy="2324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74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95867" y="1007533"/>
            <a:ext cx="7296856" cy="1068212"/>
          </a:xfrm>
        </p:spPr>
        <p:txBody>
          <a:bodyPr/>
          <a:lstStyle/>
          <a:p>
            <a:r>
              <a:rPr lang="pl-PL" altLang="pl-PL" sz="2133" dirty="0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Skala punktowa oceny prawdopodobieństwa zakażenia </a:t>
            </a:r>
            <a:r>
              <a:rPr lang="pl-PL" altLang="pl-PL" sz="2133" i="1" dirty="0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S. </a:t>
            </a:r>
            <a:r>
              <a:rPr lang="pl-PL" altLang="pl-PL" sz="2133" i="1" dirty="0" err="1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pyogenes</a:t>
            </a:r>
            <a:r>
              <a:rPr lang="pl-PL" altLang="pl-PL" sz="2133" i="1" dirty="0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 </a:t>
            </a:r>
            <a:r>
              <a:rPr lang="pl-PL" altLang="pl-PL" sz="2133" dirty="0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wg </a:t>
            </a:r>
            <a:r>
              <a:rPr lang="pl-PL" altLang="pl-PL" sz="2133" dirty="0" err="1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Centora</a:t>
            </a:r>
            <a:r>
              <a:rPr lang="pl-PL" altLang="pl-PL" sz="2133" dirty="0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/</a:t>
            </a:r>
            <a:r>
              <a:rPr lang="pl-PL" altLang="pl-PL" sz="2133" dirty="0" err="1">
                <a:solidFill>
                  <a:schemeClr val="tx2"/>
                </a:solidFill>
                <a:effectLst/>
                <a:latin typeface="Praxis Com"/>
                <a:ea typeface="Calibri" panose="020F0502020204030204" pitchFamily="34" charset="0"/>
                <a:cs typeface="Praxis Com"/>
              </a:rPr>
              <a:t>McIsaaca</a:t>
            </a:r>
            <a:endParaRPr lang="pl-PL" altLang="pl-PL" sz="2133" dirty="0">
              <a:solidFill>
                <a:schemeClr val="tx2"/>
              </a:solidFill>
              <a:effectLst/>
              <a:ea typeface="Calibri" panose="020F0502020204030204" pitchFamily="34" charset="0"/>
              <a:cs typeface="Praxis Com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21641"/>
              </p:ext>
            </p:extLst>
          </p:nvPr>
        </p:nvGraphicFramePr>
        <p:xfrm>
          <a:off x="539552" y="2065730"/>
          <a:ext cx="5279794" cy="3415666"/>
        </p:xfrm>
        <a:graphic>
          <a:graphicData uri="http://schemas.openxmlformats.org/drawingml/2006/table">
            <a:tbl>
              <a:tblPr/>
              <a:tblGrid>
                <a:gridCol w="36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Parametr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punktów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Gorączka &gt;38°C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 występowanie kaszlu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Powiększone węzły chłonne szyjne przednie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Wysięk na migdałkach i ich obrzęk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Wiek 3-14 lat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Wiek 15-44 lat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Wiek &gt; 45 lat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800"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sz="2400" b="1" i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rgbClr val="FF0000"/>
                        </a:buClr>
                        <a:buSzPct val="150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defRPr b="1">
                          <a:solidFill>
                            <a:schemeClr val="bg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1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32" marR="4573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2903240" y="0"/>
            <a:ext cx="60693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3200" kern="0"/>
              <a:t>Ostre zapalenie gardła </a:t>
            </a:r>
            <a:br>
              <a:rPr lang="pl-PL" sz="3200" kern="0"/>
            </a:br>
            <a:r>
              <a:rPr lang="pl-PL" sz="3200" kern="0"/>
              <a:t>i migdałków</a:t>
            </a:r>
            <a:endParaRPr lang="pl-PL" sz="3200" kern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70C077-38D6-4D71-BDE4-9F269C89E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9"/>
          <a:stretch/>
        </p:blipFill>
        <p:spPr bwMode="auto">
          <a:xfrm>
            <a:off x="5936335" y="2852936"/>
            <a:ext cx="3067819" cy="1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4A0DD1C-BC0C-41B9-92AA-04E25297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7"/>
          <a:stretch/>
        </p:blipFill>
        <p:spPr bwMode="auto">
          <a:xfrm>
            <a:off x="5939749" y="4509120"/>
            <a:ext cx="3189441" cy="7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6269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Liszajec zakaźny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r>
              <a:rPr lang="pl-PL" dirty="0"/>
              <a:t>Leczenie: antybiotyk miejscowo</a:t>
            </a:r>
          </a:p>
          <a:p>
            <a:r>
              <a:rPr lang="pl-PL" dirty="0"/>
              <a:t>Nawracający przebieg – szukanie wewnątrzustrojowych ognisk zakażenia</a:t>
            </a:r>
          </a:p>
          <a:p>
            <a:r>
              <a:rPr lang="pl-PL" dirty="0"/>
              <a:t>Ryzyko: szerzenie zakażenia w środowisku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06424"/>
            <a:ext cx="3816424" cy="2646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2162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Niesztowica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Mieszane zakażenie gronkowcowo-paciorkowcowe</a:t>
            </a:r>
          </a:p>
          <a:p>
            <a:r>
              <a:rPr lang="pl-PL" sz="2800" dirty="0"/>
              <a:t>Osoby z niedoborami odporności, zła higiena osobista, praca w wilgotnych i ciepłych pomieszczeniach</a:t>
            </a:r>
          </a:p>
          <a:p>
            <a:r>
              <a:rPr lang="pl-PL" sz="2800" dirty="0"/>
              <a:t>Wykwity pęcherzowo-ropne, owrzodzenia, strupy</a:t>
            </a:r>
          </a:p>
          <a:p>
            <a:r>
              <a:rPr lang="pl-PL" sz="2800" dirty="0"/>
              <a:t>Niewielkie nasilenie dolegliwości</a:t>
            </a:r>
          </a:p>
          <a:p>
            <a:r>
              <a:rPr lang="pl-PL" sz="2800" dirty="0"/>
              <a:t>Leczenie – antybiotyk na podstawie posiewu</a:t>
            </a:r>
          </a:p>
          <a:p>
            <a:endParaRPr lang="pl-PL" sz="2800" dirty="0"/>
          </a:p>
        </p:txBody>
      </p:sp>
      <p:pic>
        <p:nvPicPr>
          <p:cNvPr id="6" name="Picture 2" descr="Ecthym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5"/>
          <a:stretch/>
        </p:blipFill>
        <p:spPr bwMode="auto">
          <a:xfrm>
            <a:off x="6997287" y="1052736"/>
            <a:ext cx="1975313" cy="12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3652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Czyrak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Miejscowe zapalenie skóry i tkanki podskórnej w okolicy mieszka włosowego</a:t>
            </a:r>
          </a:p>
          <a:p>
            <a:r>
              <a:rPr lang="pl-PL" dirty="0"/>
              <a:t>Leczenie: nacięcie w znieczuleniu miejscowym</a:t>
            </a:r>
          </a:p>
          <a:p>
            <a:r>
              <a:rPr lang="pl-PL" dirty="0"/>
              <a:t>Antybiotyk celowany w przypadku czyraków mnogich, po pobraniu treści i wykonaniu antybiogramu</a:t>
            </a:r>
          </a:p>
          <a:p>
            <a:r>
              <a:rPr lang="pl-PL" dirty="0"/>
              <a:t>Pomiar glikemii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4818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Karbunkuł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Masywne zakażenie skóry, tkanki podskórnej i powięzi</a:t>
            </a:r>
          </a:p>
          <a:p>
            <a:r>
              <a:rPr lang="pl-PL" dirty="0"/>
              <a:t>Prawie zawsze w okolicy karku</a:t>
            </a:r>
          </a:p>
          <a:p>
            <a:r>
              <a:rPr lang="pl-PL" dirty="0"/>
              <a:t>Niezwłoczne skierowanie do szpitala w celu szerokiego nacięcia</a:t>
            </a:r>
          </a:p>
          <a:p>
            <a:r>
              <a:rPr lang="pl-PL" dirty="0"/>
              <a:t>Wycięcie tkanek martwiczych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215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Zanokcica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721080" cy="4853136"/>
          </a:xfrm>
        </p:spPr>
        <p:txBody>
          <a:bodyPr/>
          <a:lstStyle/>
          <a:p>
            <a:r>
              <a:rPr lang="pl-PL" sz="2600" dirty="0"/>
              <a:t>Zakażenie w okolicy wału paznokciowego</a:t>
            </a:r>
          </a:p>
          <a:p>
            <a:r>
              <a:rPr lang="pl-PL" sz="2600" dirty="0"/>
              <a:t>Najczęściej etiologia paciorkowcowa</a:t>
            </a:r>
          </a:p>
          <a:p>
            <a:r>
              <a:rPr lang="pl-PL" sz="2600" dirty="0"/>
              <a:t>Uszkodzenie naskórka – wrota zakażenia (np. wrastający paznokieć)</a:t>
            </a:r>
          </a:p>
          <a:p>
            <a:r>
              <a:rPr lang="pl-PL" sz="2600" dirty="0"/>
              <a:t>Zaczerwienienie, obrzęk i bolesność wału paznokciowego</a:t>
            </a:r>
          </a:p>
          <a:p>
            <a:r>
              <a:rPr lang="pl-PL" sz="2600" dirty="0"/>
              <a:t>Objaw chełbotania i </a:t>
            </a:r>
            <a:r>
              <a:rPr lang="pl-PL" sz="2600" dirty="0" err="1"/>
              <a:t>zblędnięcie</a:t>
            </a:r>
            <a:r>
              <a:rPr lang="pl-PL" sz="2600" dirty="0"/>
              <a:t> </a:t>
            </a:r>
          </a:p>
          <a:p>
            <a:pPr marL="0" indent="0">
              <a:buNone/>
            </a:pPr>
            <a:r>
              <a:rPr lang="pl-PL" sz="2600" dirty="0"/>
              <a:t>	w przypadku pojawienia się </a:t>
            </a:r>
          </a:p>
          <a:p>
            <a:pPr marL="0" indent="0">
              <a:buNone/>
            </a:pPr>
            <a:r>
              <a:rPr lang="pl-PL" sz="2600" dirty="0"/>
              <a:t>	ropnia</a:t>
            </a:r>
          </a:p>
        </p:txBody>
      </p:sp>
      <p:pic>
        <p:nvPicPr>
          <p:cNvPr id="5124" name="Picture 4" descr="Znalezione obrazy dla zapytania paronyc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70" y="3861048"/>
            <a:ext cx="375776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4151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Zastrzał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853136"/>
          </a:xfrm>
        </p:spPr>
        <p:txBody>
          <a:bodyPr/>
          <a:lstStyle/>
          <a:p>
            <a:r>
              <a:rPr lang="pl-PL" sz="2400" dirty="0"/>
              <a:t>Zakażenie dłoniowej powierzchni dystalnego paliczka, najczęściej przez zakłucie</a:t>
            </a:r>
          </a:p>
          <a:p>
            <a:r>
              <a:rPr lang="pl-PL" sz="2400" dirty="0"/>
              <a:t>Gronkowce, czasem flora mieszana</a:t>
            </a:r>
          </a:p>
          <a:p>
            <a:r>
              <a:rPr lang="pl-PL" sz="2400" dirty="0"/>
              <a:t>Szerzy się wzdłuż przestrzeni ścięgnistych</a:t>
            </a:r>
          </a:p>
          <a:p>
            <a:r>
              <a:rPr lang="pl-PL" sz="2400" dirty="0"/>
              <a:t>Może być jednym z najgroźniejszych zakażeń ręki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Objawy: </a:t>
            </a:r>
          </a:p>
          <a:p>
            <a:pPr lvl="1"/>
            <a:r>
              <a:rPr lang="pl-PL" sz="2400" dirty="0"/>
              <a:t>Bolesność uciskowa</a:t>
            </a:r>
          </a:p>
          <a:p>
            <a:pPr lvl="1"/>
            <a:r>
              <a:rPr lang="pl-PL" sz="2400" dirty="0"/>
              <a:t>Ból narastający przy próbie prostowania</a:t>
            </a:r>
          </a:p>
          <a:p>
            <a:pPr lvl="1"/>
            <a:r>
              <a:rPr lang="pl-PL" sz="2400" dirty="0"/>
              <a:t>Palec w niewielkim zgięciu</a:t>
            </a:r>
          </a:p>
        </p:txBody>
      </p:sp>
      <p:pic>
        <p:nvPicPr>
          <p:cNvPr id="4" name="Picture 2" descr="Znalezione obrazy dla zapytania panaritium">
            <a:extLst>
              <a:ext uri="{FF2B5EF4-FFF2-40B4-BE49-F238E27FC236}">
                <a16:creationId xmlns:a16="http://schemas.microsoft.com/office/drawing/2014/main" id="{B3774742-D6F9-459C-949A-474E28FE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12" y="3400949"/>
            <a:ext cx="3054778" cy="24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979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GM Repetytorium zakażenia 2020-21[2020111310423932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WL UJ CM repetytorium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b="1" dirty="0" smtClean="0">
            <a:solidFill>
              <a:srgbClr val="003399"/>
            </a:solidFill>
            <a:latin typeface="Tahoma" pitchFamily="34" charset="0"/>
          </a:defRPr>
        </a:defPPr>
      </a:lstStyle>
    </a:tx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L UJ CM repetytorium.potx [Odzyskano]" id="{F9E2B416-151C-402B-BF2E-FE9460B1F7BF}" vid="{C79264DF-81CF-4FEA-9B3C-843886DD37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7170</TotalTime>
  <Words>3678</Words>
  <Application>Microsoft Office PowerPoint</Application>
  <PresentationFormat>Pokaz na ekranie (4:3)</PresentationFormat>
  <Paragraphs>765</Paragraphs>
  <Slides>95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95</vt:i4>
      </vt:variant>
    </vt:vector>
  </HeadingPairs>
  <TitlesOfParts>
    <vt:vector size="99" baseType="lpstr">
      <vt:lpstr>Arial</vt:lpstr>
      <vt:lpstr>Calibri</vt:lpstr>
      <vt:lpstr>Praxis Com</vt:lpstr>
      <vt:lpstr>WL UJ CM repetytorium</vt:lpstr>
      <vt:lpstr>Repetytorium nauk klinicznych Najczęstsze infekcje pozaszpitalne</vt:lpstr>
      <vt:lpstr>Prezentacja programu PowerPoint</vt:lpstr>
      <vt:lpstr>Ostre zapalenie gardła  i migdałków</vt:lpstr>
      <vt:lpstr>Ostre zapalenie gardła  i migdałków</vt:lpstr>
      <vt:lpstr>Ostre zapalenie gardła  i migdałków</vt:lpstr>
      <vt:lpstr>Ostre zapalenie gardła  i migdałków</vt:lpstr>
      <vt:lpstr>Ostre zapalenie gardła  i migdałków</vt:lpstr>
      <vt:lpstr>Ostre zapalenie gardła  i migdałków</vt:lpstr>
      <vt:lpstr>Skala punktowa oceny prawdopodobieństwa zakażenia S. pyogenes wg Centora/McIsaaca</vt:lpstr>
      <vt:lpstr>Ocena prawdopodobieństwa zakażenia paciorkowcami  w zapaleniu gardła wg Centora/ McIssaca</vt:lpstr>
      <vt:lpstr>Ostre zapalenie gardła  i migdałków</vt:lpstr>
      <vt:lpstr>Ostre zapalenie gardła  i migdałków</vt:lpstr>
      <vt:lpstr>Ostre zapalenie gardła  i migdałków</vt:lpstr>
      <vt:lpstr>Ostre zapalenie gardła  i migdałków</vt:lpstr>
      <vt:lpstr>Ostre zapalenie zatok przynosowych</vt:lpstr>
      <vt:lpstr>Prezentacja programu PowerPoint</vt:lpstr>
      <vt:lpstr>Ostre zapalenie zatok przynosowych</vt:lpstr>
      <vt:lpstr>Ostre zapalenie zatok przynosowych</vt:lpstr>
      <vt:lpstr>Ostre zapalenie zatok przynosowych</vt:lpstr>
      <vt:lpstr>Ostre zapalenie zatok przynosowych</vt:lpstr>
      <vt:lpstr>Prezentacja programu PowerPoint</vt:lpstr>
      <vt:lpstr>Ostre zapalenie zatok przynosowych</vt:lpstr>
      <vt:lpstr>Prezentacja programu PowerPoint</vt:lpstr>
      <vt:lpstr>Ostre zapalenie zatok przynosowych</vt:lpstr>
      <vt:lpstr>Ostre zapalenie zatok przynosowych</vt:lpstr>
      <vt:lpstr>Ostre zapalenie zatok przynosowych</vt:lpstr>
      <vt:lpstr>Ostre zapalenie zatok przynosowych</vt:lpstr>
      <vt:lpstr>Ostre zapalenie zatok przynosowych</vt:lpstr>
      <vt:lpstr>Ostre zapalenie zatok przynosowych</vt:lpstr>
      <vt:lpstr>Ostre zapalenie zatok przynosowych</vt:lpstr>
      <vt:lpstr>Ostre zapalenie ucha środkowego</vt:lpstr>
      <vt:lpstr>Ostre zapalenie ucha środkowego</vt:lpstr>
      <vt:lpstr>Ostre zapalenie ucha środkowego</vt:lpstr>
      <vt:lpstr>Ostre zapalenie ucha środkowego</vt:lpstr>
      <vt:lpstr>Prezentacja programu PowerPoint</vt:lpstr>
      <vt:lpstr>Prezentacja programu PowerPoint</vt:lpstr>
      <vt:lpstr>Prezentacja programu PowerPoint</vt:lpstr>
      <vt:lpstr>Prezentacja programu PowerPoint</vt:lpstr>
      <vt:lpstr>Ostre zapalenie krtani  i tchawicy</vt:lpstr>
      <vt:lpstr>Ostre zapalenie krtani  i tchawicy</vt:lpstr>
      <vt:lpstr>Ostre zapalenie krtani  i tchawicy</vt:lpstr>
      <vt:lpstr>Ostre zapalenie krtani  i tchawicy</vt:lpstr>
      <vt:lpstr>Prezentacja programu PowerPoint</vt:lpstr>
      <vt:lpstr>Ostre zapalenie nagłośni</vt:lpstr>
      <vt:lpstr>Ostre zapalenie nagłośni</vt:lpstr>
      <vt:lpstr>Ostre zapalenie oskrzeli</vt:lpstr>
      <vt:lpstr>Ostre zapalenie oskrzeli</vt:lpstr>
      <vt:lpstr>Ostre zapalenie oskrzeli</vt:lpstr>
      <vt:lpstr>Ostre zapalenie oskrzeli</vt:lpstr>
      <vt:lpstr>Ostre zapalenie oskrzeli</vt:lpstr>
      <vt:lpstr>Ostre zapalenie oskrzeli</vt:lpstr>
      <vt:lpstr>Ostre zapalenie oskrzeli</vt:lpstr>
      <vt:lpstr>Krztusiec</vt:lpstr>
      <vt:lpstr>Krztusiec</vt:lpstr>
      <vt:lpstr>Krztusiec</vt:lpstr>
      <vt:lpstr>Zapalenie płuc</vt:lpstr>
      <vt:lpstr>Zapalenie płuc</vt:lpstr>
      <vt:lpstr>Zapalenie płuc</vt:lpstr>
      <vt:lpstr>Zapalenie płuc</vt:lpstr>
      <vt:lpstr>Zapalenie płuc</vt:lpstr>
      <vt:lpstr>Zapalenie płuc</vt:lpstr>
      <vt:lpstr>Zapalenie płuc</vt:lpstr>
      <vt:lpstr>Zapalenie płuc</vt:lpstr>
      <vt:lpstr>Zapalenie płuc</vt:lpstr>
      <vt:lpstr>Zapalenie płuc</vt:lpstr>
      <vt:lpstr>Zapalenie płuc</vt:lpstr>
      <vt:lpstr>Zaostrzenie POCHP</vt:lpstr>
      <vt:lpstr>Zaostrzenie POCHP</vt:lpstr>
      <vt:lpstr>Zaostrzenie POCHP</vt:lpstr>
      <vt:lpstr>Zaostrzenie POCHP</vt:lpstr>
      <vt:lpstr>Zakażenia układu moczowego</vt:lpstr>
      <vt:lpstr>Patogeneza zakażeń układu moczowego</vt:lpstr>
      <vt:lpstr>Zapalenie pęcherza moczowego</vt:lpstr>
      <vt:lpstr>Zapalenie pęcherza moczowego</vt:lpstr>
      <vt:lpstr>Zapalenie pęcherza moczowego</vt:lpstr>
      <vt:lpstr>Zapalenie pęcherza moczowego</vt:lpstr>
      <vt:lpstr>Zapalenie pęcherza moczowego</vt:lpstr>
      <vt:lpstr>Bakteriomocz bezobjawowy</vt:lpstr>
      <vt:lpstr>Bakteriomocz bezobjawowy</vt:lpstr>
      <vt:lpstr>Bakteriomocz bezobjawowy</vt:lpstr>
      <vt:lpstr>Odmiedniczkowe zapalenie nerek</vt:lpstr>
      <vt:lpstr>Odmiedniczkowe zapalenie nerek</vt:lpstr>
      <vt:lpstr>Odmiedniczkowe zapalenie nerek</vt:lpstr>
      <vt:lpstr>Odmiedniczkowe zapalenie nerek</vt:lpstr>
      <vt:lpstr>Odmiedniczkowe zapalenie nerek</vt:lpstr>
      <vt:lpstr>Odmiedniczkowe zapalenie nerek</vt:lpstr>
      <vt:lpstr>Róża</vt:lpstr>
      <vt:lpstr>Róża </vt:lpstr>
      <vt:lpstr>Liszajec zakaźny</vt:lpstr>
      <vt:lpstr>Liszajec zakaźny</vt:lpstr>
      <vt:lpstr>Niesztowica </vt:lpstr>
      <vt:lpstr>Czyrak </vt:lpstr>
      <vt:lpstr>Karbunkuł </vt:lpstr>
      <vt:lpstr>Zanokcica </vt:lpstr>
      <vt:lpstr>Zastrzał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Margas</dc:creator>
  <cp:lastModifiedBy>Grzegorz Margas</cp:lastModifiedBy>
  <cp:revision>52</cp:revision>
  <dcterms:created xsi:type="dcterms:W3CDTF">2020-11-11T15:08:19Z</dcterms:created>
  <dcterms:modified xsi:type="dcterms:W3CDTF">2022-01-10T00:03:06Z</dcterms:modified>
</cp:coreProperties>
</file>